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sldIdLst>
    <p:sldId id="256" r:id="rId2"/>
    <p:sldId id="282" r:id="rId3"/>
    <p:sldId id="281" r:id="rId4"/>
    <p:sldId id="259" r:id="rId5"/>
    <p:sldId id="271" r:id="rId6"/>
    <p:sldId id="298" r:id="rId7"/>
    <p:sldId id="272" r:id="rId8"/>
    <p:sldId id="278" r:id="rId9"/>
    <p:sldId id="273" r:id="rId10"/>
    <p:sldId id="274" r:id="rId11"/>
    <p:sldId id="299" r:id="rId12"/>
    <p:sldId id="300" r:id="rId13"/>
    <p:sldId id="301" r:id="rId14"/>
    <p:sldId id="279" r:id="rId15"/>
    <p:sldId id="284" r:id="rId16"/>
    <p:sldId id="283" r:id="rId17"/>
    <p:sldId id="286" r:id="rId18"/>
    <p:sldId id="285" r:id="rId19"/>
    <p:sldId id="287" r:id="rId20"/>
    <p:sldId id="288" r:id="rId21"/>
    <p:sldId id="290" r:id="rId22"/>
    <p:sldId id="291" r:id="rId23"/>
    <p:sldId id="293" r:id="rId24"/>
    <p:sldId id="289" r:id="rId25"/>
    <p:sldId id="292" r:id="rId26"/>
    <p:sldId id="294" r:id="rId27"/>
    <p:sldId id="295" r:id="rId28"/>
    <p:sldId id="29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4" autoAdjust="0"/>
    <p:restoredTop sz="94660"/>
  </p:normalViewPr>
  <p:slideViewPr>
    <p:cSldViewPr>
      <p:cViewPr>
        <p:scale>
          <a:sx n="100" d="100"/>
          <a:sy n="100" d="100"/>
        </p:scale>
        <p:origin x="-750" y="-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482ED-1F35-4DAD-8ADC-4F64A06467CE}" type="datetimeFigureOut">
              <a:rPr lang="ko-KR" altLang="en-US" smtClean="0"/>
              <a:pPr/>
              <a:t>2016-01-08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D3F2A-F9C2-453E-B804-AD4BC790D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0152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본사 </a:t>
            </a:r>
            <a:r>
              <a:rPr lang="ko-KR" altLang="en-US" dirty="0" err="1" smtClean="0"/>
              <a:t>ㅋ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3F2A-F9C2-453E-B804-AD4BC790DDC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712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 &gt;</a:t>
            </a:r>
            <a:r>
              <a:rPr lang="en-US" altLang="ko-KR" baseline="0" dirty="0" smtClean="0"/>
              <a:t> R &gt; P &gt; S &amp;&amp; R &gt; (S+T)/2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D3F2A-F9C2-453E-B804-AD4BC790DDC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3388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r"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pic>
        <p:nvPicPr>
          <p:cNvPr id="8" name="Picture 2" descr="C:\Users\Jiwon\Desktop\20160108 신입사원연수\slogan_koscom_jpg\financial_it_partner_koscom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53336"/>
            <a:ext cx="958717" cy="259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57232"/>
            <a:ext cx="4038600" cy="5268931"/>
          </a:xfrm>
        </p:spPr>
        <p:txBody>
          <a:bodyPr>
            <a:normAutofit/>
          </a:bodyPr>
          <a:lstStyle>
            <a:lvl1pPr>
              <a:defRPr lang="ko-KR" altLang="en-US" sz="1800" dirty="0" smtClean="0"/>
            </a:lvl1pPr>
            <a:lvl2pPr>
              <a:defRPr lang="ko-KR" altLang="en-US" sz="1600" dirty="0" smtClean="0"/>
            </a:lvl2pPr>
            <a:lvl3pPr>
              <a:defRPr lang="ko-KR" altLang="en-US" sz="1400" dirty="0" smtClean="0"/>
            </a:lvl3pPr>
            <a:lvl4pPr>
              <a:defRPr lang="ko-KR" altLang="en-US" sz="1200" dirty="0" smtClean="0"/>
            </a:lvl4pPr>
            <a:lvl5pPr>
              <a:defRPr lang="ko-KR" altLang="en-US" sz="1200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57232"/>
            <a:ext cx="4038600" cy="5268931"/>
          </a:xfrm>
        </p:spPr>
        <p:txBody>
          <a:bodyPr>
            <a:normAutofit/>
          </a:bodyPr>
          <a:lstStyle>
            <a:lvl1pPr>
              <a:defRPr lang="ko-KR" altLang="en-US" sz="1800" smtClean="0"/>
            </a:lvl1pPr>
            <a:lvl2pPr>
              <a:defRPr lang="ko-KR" altLang="en-US" sz="1600" smtClean="0"/>
            </a:lvl2pPr>
            <a:lvl3pPr>
              <a:defRPr lang="ko-KR" altLang="en-US" sz="1400" smtClean="0"/>
            </a:lvl3pPr>
            <a:lvl4pPr>
              <a:defRPr lang="ko-KR" altLang="en-US" sz="1200" smtClean="0"/>
            </a:lvl4pPr>
            <a:lvl5pPr>
              <a:defRPr lang="ko-KR" altLang="en-US"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>
            <a:lvl1pPr algn="r">
              <a:defRPr sz="1200" b="1">
                <a:solidFill>
                  <a:srgbClr val="002060"/>
                </a:solidFill>
              </a:defRPr>
            </a:lvl1pPr>
          </a:lstStyle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28596" y="678356"/>
            <a:ext cx="8358246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alpha val="0"/>
                </a:schemeClr>
              </a:gs>
              <a:gs pos="5000">
                <a:schemeClr val="accent3"/>
              </a:gs>
              <a:gs pos="80000">
                <a:schemeClr val="accent3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 descr="C:\Users\Jiwon\Desktop\20160108 신입사원연수\slogan_koscom_jpg\financial_it_partner_koscom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6453336"/>
            <a:ext cx="958717" cy="259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15338" y="6500834"/>
            <a:ext cx="757214" cy="220641"/>
          </a:xfrm>
          <a:prstGeom prst="rect">
            <a:avLst/>
          </a:prstGeom>
        </p:spPr>
        <p:txBody>
          <a:bodyPr/>
          <a:lstStyle/>
          <a:p>
            <a:fld id="{59030710-BA2E-43F2-86A1-79BCA04F7FB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</p:spPr>
        <p:txBody>
          <a:bodyPr/>
          <a:lstStyle/>
          <a:p>
            <a:endParaRPr lang="ko-KR" altLang="en-US" baseline="30000" dirty="0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39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857232"/>
            <a:ext cx="8229600" cy="5572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0" y="0"/>
            <a:ext cx="9144000" cy="6858000"/>
          </a:xfrm>
          <a:prstGeom prst="roundRect">
            <a:avLst>
              <a:gd name="adj" fmla="val 3773"/>
            </a:avLst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spcBef>
          <a:spcPct val="0"/>
        </a:spcBef>
        <a:buNone/>
        <a:defRPr sz="2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8288" indent="-268288" algn="l" defTabSz="914400" rtl="0" eaLnBrk="1" latinLnBrk="1" hangingPunct="1">
        <a:lnSpc>
          <a:spcPct val="130000"/>
        </a:lnSpc>
        <a:spcBef>
          <a:spcPct val="20000"/>
        </a:spcBef>
        <a:buClr>
          <a:schemeClr val="accent1">
            <a:lumMod val="60000"/>
            <a:lumOff val="40000"/>
          </a:schemeClr>
        </a:buClr>
        <a:buSzPct val="100000"/>
        <a:buFont typeface="Wingdings" pitchFamily="2" charset="2"/>
        <a:buChar char="§"/>
        <a:defRPr sz="1800" kern="1200" spc="-100" baseline="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5113" algn="l" defTabSz="914400" rtl="0" eaLnBrk="1" latinLnBrk="1" hangingPunct="1">
        <a:lnSpc>
          <a:spcPct val="130000"/>
        </a:lnSpc>
        <a:spcBef>
          <a:spcPct val="20000"/>
        </a:spcBef>
        <a:buClr>
          <a:schemeClr val="accent2">
            <a:lumMod val="60000"/>
            <a:lumOff val="40000"/>
          </a:schemeClr>
        </a:buClr>
        <a:buSzPct val="100000"/>
        <a:buFont typeface="Wingdings" pitchFamily="2" charset="2"/>
        <a:buChar char="§"/>
        <a:defRPr sz="1600" kern="1200" spc="-100" baseline="0">
          <a:solidFill>
            <a:schemeClr val="tx1"/>
          </a:solidFill>
          <a:latin typeface="+mn-lt"/>
          <a:ea typeface="+mn-ea"/>
          <a:cs typeface="+mn-cs"/>
        </a:defRPr>
      </a:lvl2pPr>
      <a:lvl3pPr marL="992188" indent="-271463" algn="l" defTabSz="914400" rtl="0" eaLnBrk="1" latinLnBrk="1" hangingPunct="1">
        <a:lnSpc>
          <a:spcPct val="130000"/>
        </a:lnSpc>
        <a:spcBef>
          <a:spcPct val="20000"/>
        </a:spcBef>
        <a:buClr>
          <a:schemeClr val="accent3">
            <a:lumMod val="60000"/>
            <a:lumOff val="40000"/>
          </a:schemeClr>
        </a:buClr>
        <a:buSzPct val="100000"/>
        <a:buFont typeface="Wingdings" pitchFamily="2" charset="2"/>
        <a:buChar char="§"/>
        <a:defRPr sz="1400" kern="1200" spc="-100" baseline="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68288" algn="l" defTabSz="914400" rtl="0" eaLnBrk="1" latinLnBrk="1" hangingPunct="1">
        <a:lnSpc>
          <a:spcPct val="130000"/>
        </a:lnSpc>
        <a:spcBef>
          <a:spcPct val="20000"/>
        </a:spcBef>
        <a:buClr>
          <a:schemeClr val="accent4">
            <a:lumMod val="60000"/>
            <a:lumOff val="40000"/>
          </a:schemeClr>
        </a:buClr>
        <a:buSzPct val="100000"/>
        <a:buFont typeface="Wingdings" pitchFamily="2" charset="2"/>
        <a:buChar char="§"/>
        <a:defRPr sz="1200" kern="1200" spc="-100" baseline="0">
          <a:solidFill>
            <a:schemeClr val="tx1"/>
          </a:solidFill>
          <a:latin typeface="+mn-lt"/>
          <a:ea typeface="+mn-ea"/>
          <a:cs typeface="+mn-cs"/>
        </a:defRPr>
      </a:lvl4pPr>
      <a:lvl5pPr marL="1704975" indent="-269875" algn="l" defTabSz="914400" rtl="0" eaLnBrk="1" latinLnBrk="1" hangingPunct="1">
        <a:lnSpc>
          <a:spcPct val="130000"/>
        </a:lnSpc>
        <a:spcBef>
          <a:spcPct val="20000"/>
        </a:spcBef>
        <a:buClr>
          <a:schemeClr val="accent5">
            <a:lumMod val="60000"/>
            <a:lumOff val="40000"/>
          </a:schemeClr>
        </a:buClr>
        <a:buSzPct val="100000"/>
        <a:buFont typeface="Wingdings" pitchFamily="2" charset="2"/>
        <a:buChar char="§"/>
        <a:defRPr sz="1200" kern="1200" spc="-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685800" y="1772817"/>
            <a:ext cx="7772400" cy="2185242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dirty="0" smtClean="0"/>
              <a:t>당신을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ko-KR" altLang="en-US" sz="3600" dirty="0" smtClean="0"/>
              <a:t>최고의 </a:t>
            </a:r>
            <a:r>
              <a:rPr lang="ko-KR" altLang="en-US" sz="36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3600" dirty="0" err="1" smtClean="0"/>
              <a:t>으로</a:t>
            </a:r>
            <a:r>
              <a:rPr lang="ko-KR" altLang="en-US" sz="3600" dirty="0" smtClean="0"/>
              <a:t> 성장시킬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3600" dirty="0" smtClean="0"/>
              <a:t>매혹적인 인생 전략</a:t>
            </a:r>
            <a:endParaRPr lang="ko-KR" altLang="en-US" sz="3600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  <a:scene3d>
              <a:camera prst="orthographicFront"/>
              <a:lightRig rig="threePt" dir="t"/>
            </a:scene3d>
            <a:sp3d extrusionH="76200">
              <a:bevelT h="0"/>
            </a:sp3d>
          </a:bodyPr>
          <a:lstStyle/>
          <a:p>
            <a:endParaRPr lang="en-US" altLang="ko-KR" b="1" dirty="0" smtClean="0"/>
          </a:p>
          <a:p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en-US" altLang="ko-KR" b="1" dirty="0" smtClean="0"/>
              <a:t>2016. 1. 8</a:t>
            </a:r>
            <a:r>
              <a:rPr lang="en-US" altLang="ko-KR" b="1" dirty="0" smtClean="0"/>
              <a:t>.</a:t>
            </a:r>
            <a:endParaRPr lang="en-US" altLang="ko-KR" b="1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인프라기획부</a:t>
            </a:r>
            <a:r>
              <a:rPr lang="ko-KR" altLang="en-US" b="1" dirty="0" smtClean="0"/>
              <a:t>   안 </a:t>
            </a:r>
            <a:r>
              <a:rPr lang="ko-KR" altLang="en-US" b="1" dirty="0" smtClean="0"/>
              <a:t>지 원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481348" y="2833191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b="1" spc="-100" dirty="0" smtClean="0">
                <a:solidFill>
                  <a:schemeClr val="bg1">
                    <a:lumMod val="85000"/>
                  </a:schemeClr>
                </a:solidFill>
              </a:rPr>
              <a:t>지도 모를</a:t>
            </a:r>
            <a:r>
              <a:rPr lang="en-US" altLang="ko-KR" sz="1400" b="1" spc="-1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1" spc="-1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1" name="Picture 3" descr="C:\Users\21246\Desktop\20160106_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3212976"/>
            <a:ext cx="4032448" cy="3429168"/>
          </a:xfrm>
          <a:prstGeom prst="rect">
            <a:avLst/>
          </a:prstGeom>
          <a:noFill/>
        </p:spPr>
      </p:pic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2160" y="1710421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IT</a:t>
            </a:r>
            <a:r>
              <a:rPr lang="ko-KR" altLang="en-US" sz="1600" b="1" spc="-100" dirty="0" smtClean="0"/>
              <a:t>인프라본부 인프라기획부</a:t>
            </a: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948264" y="2132856"/>
            <a:ext cx="122413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C:\Users\21246\Desktop\20160106_0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12976"/>
            <a:ext cx="3672408" cy="3086538"/>
          </a:xfrm>
          <a:prstGeom prst="rect">
            <a:avLst/>
          </a:prstGeom>
          <a:noFill/>
        </p:spPr>
      </p:pic>
      <p:sp>
        <p:nvSpPr>
          <p:cNvPr id="64" name="TextBox 63"/>
          <p:cNvSpPr txBox="1"/>
          <p:nvPr/>
        </p:nvSpPr>
        <p:spPr>
          <a:xfrm>
            <a:off x="395536" y="2670011"/>
            <a:ext cx="403347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시스템의 안정적인 운영과 유지보수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23298" y="2135237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통합 웹 서비스 운영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244408" y="1456209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800" b="1" spc="-100" dirty="0" smtClean="0"/>
              <a:t>?</a:t>
            </a:r>
            <a:endParaRPr lang="ko-KR" altLang="en-US" sz="2800" b="1" spc="-100" dirty="0" smtClean="0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깨달음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51" name="타원 50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2160" y="1710421"/>
            <a:ext cx="2592288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000" b="1" spc="-100" dirty="0" smtClean="0"/>
              <a:t>IT</a:t>
            </a:r>
            <a:r>
              <a:rPr lang="ko-KR" altLang="en-US" sz="1000" b="1" spc="-100" dirty="0" smtClean="0"/>
              <a:t>인프라본부 인프라기획부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48264" y="2135237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서비스 운영</a:t>
            </a: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948264" y="2132856"/>
            <a:ext cx="122413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16922" y="2135237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개발 프로젝트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6056" y="1709197"/>
            <a:ext cx="1026243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b="1" spc="-100" dirty="0" smtClean="0"/>
              <a:t>인프라통합</a:t>
            </a:r>
            <a:r>
              <a:rPr lang="en-US" altLang="ko-KR" sz="1000" b="1" spc="-100" dirty="0" smtClean="0"/>
              <a:t>TF</a:t>
            </a:r>
            <a:r>
              <a:rPr lang="ko-KR" altLang="en-US" sz="1000" b="1" spc="-100" dirty="0" smtClean="0"/>
              <a:t>팀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843808" y="2132856"/>
            <a:ext cx="230425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43808" y="2140581"/>
            <a:ext cx="1184940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err="1" smtClean="0"/>
              <a:t>오픈소스</a:t>
            </a:r>
            <a:r>
              <a:rPr lang="en-US" altLang="ko-KR" sz="900" spc="-100" dirty="0" smtClean="0"/>
              <a:t>SW </a:t>
            </a:r>
            <a:r>
              <a:rPr lang="ko-KR" altLang="en-US" sz="900" spc="-100" dirty="0" smtClean="0"/>
              <a:t>장려</a:t>
            </a:r>
            <a:r>
              <a:rPr lang="en-US" altLang="ko-KR" sz="900" spc="-100" dirty="0" smtClean="0"/>
              <a:t> </a:t>
            </a:r>
            <a:r>
              <a:rPr lang="ko-KR" altLang="en-US" sz="900" spc="-100" dirty="0" smtClean="0"/>
              <a:t>운동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solidFill>
              <a:schemeClr val="accent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79712" y="1710421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b="1" spc="-100" dirty="0" err="1" smtClean="0"/>
              <a:t>기술혁신단</a:t>
            </a:r>
            <a:r>
              <a:rPr lang="ko-KR" altLang="en-US" sz="1000" b="1" spc="-100" dirty="0" smtClean="0"/>
              <a:t> 기술관리</a:t>
            </a:r>
            <a:r>
              <a:rPr lang="en-US" altLang="ko-KR" sz="1000" b="1" spc="-100" dirty="0" smtClean="0"/>
              <a:t>TF</a:t>
            </a:r>
            <a:r>
              <a:rPr lang="ko-KR" altLang="en-US" sz="1000" b="1" spc="-100" dirty="0" smtClean="0"/>
              <a:t>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9712" y="2139206"/>
            <a:ext cx="712054" cy="2308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900" spc="-100" dirty="0" smtClean="0"/>
              <a:t>마스터플랜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4862" y="2135237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000" spc="-100" dirty="0" smtClean="0"/>
              <a:t>개발 행정</a:t>
            </a: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215310" y="2132856"/>
            <a:ext cx="724842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907704" y="1556792"/>
            <a:ext cx="3240360" cy="4608512"/>
          </a:xfrm>
          <a:prstGeom prst="rect">
            <a:avLst/>
          </a:prstGeom>
          <a:solidFill>
            <a:schemeClr val="accent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1907704" y="2636912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err="1" smtClean="0"/>
              <a:t>비非현업</a:t>
            </a:r>
            <a:endParaRPr lang="ko-KR" altLang="en-US" sz="2400" b="1" spc="-1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1907704" y="4057908"/>
            <a:ext cx="321113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열심히 일할수록 어쩐지 자꾸만 </a:t>
            </a:r>
            <a:endParaRPr lang="en-US" altLang="ko-KR" sz="1400" b="1" spc="-1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타 부서를 귀찮게 한다는 오해를 받는 부서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907704" y="3337828"/>
            <a:ext cx="267893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(</a:t>
            </a:r>
            <a:r>
              <a:rPr lang="ko-KR" altLang="en-US" sz="1400" b="1" spc="-100" dirty="0" smtClean="0"/>
              <a:t>수익은 못 내지만</a:t>
            </a:r>
            <a:r>
              <a:rPr lang="en-US" altLang="ko-KR" sz="1400" b="1" spc="-100" dirty="0" smtClean="0"/>
              <a:t>)</a:t>
            </a:r>
            <a:r>
              <a:rPr lang="ko-KR" altLang="en-US" sz="1400" b="1" spc="-100" dirty="0" smtClean="0"/>
              <a:t>  경영 측면에서</a:t>
            </a:r>
            <a:r>
              <a:rPr lang="en-US" altLang="ko-KR" sz="1400" b="1" spc="-100" dirty="0" smtClean="0"/>
              <a:t> </a:t>
            </a:r>
          </a:p>
          <a:p>
            <a:r>
              <a:rPr lang="ko-KR" altLang="en-US" sz="1400" b="1" spc="-100" dirty="0" smtClean="0"/>
              <a:t>현업에 도움을 주는 부서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5220072" y="1556792"/>
            <a:ext cx="3240360" cy="4608512"/>
          </a:xfrm>
          <a:prstGeom prst="rect">
            <a:avLst/>
          </a:prstGeom>
          <a:solidFill>
            <a:schemeClr val="accent3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5220072" y="2636912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/>
              <a:t>유사현업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220072" y="4057908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업무 역학관계 상 어쩐지 자꾸만</a:t>
            </a:r>
            <a:endParaRPr lang="en-US" altLang="ko-KR" sz="1400" b="1" spc="-1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을</a:t>
            </a: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’</a:t>
            </a:r>
            <a:r>
              <a:rPr lang="ko-KR" altLang="en-US" sz="1400" b="1" spc="-100" dirty="0" smtClean="0">
                <a:solidFill>
                  <a:schemeClr val="bg1">
                    <a:lumMod val="65000"/>
                  </a:schemeClr>
                </a:solidFill>
              </a:rPr>
              <a:t>의 위치에 서게 되는 지원 부서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220072" y="3337828"/>
            <a:ext cx="285687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(</a:t>
            </a:r>
            <a:r>
              <a:rPr lang="ko-KR" altLang="en-US" sz="1400" b="1" spc="-100" dirty="0" smtClean="0"/>
              <a:t>수익은 못 내지만</a:t>
            </a:r>
            <a:r>
              <a:rPr lang="en-US" altLang="ko-KR" sz="1400" b="1" spc="-100" dirty="0" smtClean="0"/>
              <a:t>)</a:t>
            </a:r>
            <a:r>
              <a:rPr lang="ko-KR" altLang="en-US" sz="1400" b="1" spc="-100" dirty="0" smtClean="0"/>
              <a:t>  </a:t>
            </a:r>
            <a:r>
              <a:rPr lang="en-US" altLang="ko-KR" sz="1400" b="1" spc="-100" dirty="0" smtClean="0"/>
              <a:t>IT</a:t>
            </a:r>
            <a:r>
              <a:rPr lang="ko-KR" altLang="en-US" sz="1400" b="1" spc="-100" dirty="0" smtClean="0"/>
              <a:t>업무 측면에서</a:t>
            </a:r>
            <a:r>
              <a:rPr lang="en-US" altLang="ko-KR" sz="1400" b="1" spc="-100" dirty="0" smtClean="0"/>
              <a:t> </a:t>
            </a:r>
          </a:p>
          <a:p>
            <a:r>
              <a:rPr lang="ko-KR" altLang="en-US" sz="1400" b="1" spc="-100" dirty="0" smtClean="0"/>
              <a:t>현업에 도움을 주는 부서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28" grpId="0"/>
      <p:bldP spid="29" grpId="0"/>
      <p:bldP spid="32" grpId="0"/>
      <p:bldP spid="36" grpId="0"/>
      <p:bldP spid="37" grpId="0"/>
      <p:bldP spid="38" grpId="0"/>
      <p:bldP spid="40" grpId="0" animBg="1"/>
      <p:bldP spid="41" grpId="0"/>
      <p:bldP spid="61" grpId="0"/>
      <p:bldP spid="62" grpId="0"/>
      <p:bldP spid="65" grpId="0" animBg="1"/>
      <p:bldP spid="66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395536" y="1556792"/>
            <a:ext cx="3240360" cy="4608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67544" y="263691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>
                <a:solidFill>
                  <a:srgbClr val="FF0000"/>
                </a:solidFill>
              </a:rPr>
              <a:t>현업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7544" y="4057908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자본시장</a:t>
            </a:r>
            <a:r>
              <a:rPr lang="en-US" altLang="ko-KR" sz="1400" b="1" spc="-100" dirty="0" smtClean="0"/>
              <a:t>IT</a:t>
            </a:r>
            <a:r>
              <a:rPr lang="ko-KR" altLang="en-US" sz="1400" b="1" spc="-100" dirty="0" smtClean="0"/>
              <a:t>시스템을</a:t>
            </a:r>
            <a:endParaRPr lang="en-US" altLang="ko-KR" sz="1400" b="1" spc="-100" dirty="0" smtClean="0"/>
          </a:p>
          <a:p>
            <a:r>
              <a:rPr lang="ko-KR" altLang="en-US" sz="1400" b="1" spc="-100" dirty="0" smtClean="0"/>
              <a:t>개발하고 운영하는 부서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7544" y="3337828"/>
            <a:ext cx="25523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상품</a:t>
            </a:r>
            <a:r>
              <a:rPr lang="en-US" altLang="ko-KR" sz="1400" b="1" spc="-100" dirty="0" smtClean="0"/>
              <a:t>/</a:t>
            </a:r>
            <a:r>
              <a:rPr lang="ko-KR" altLang="en-US" sz="1400" b="1" spc="-100" dirty="0" smtClean="0"/>
              <a:t>서비스 개발 및 운영을 통해</a:t>
            </a:r>
            <a:endParaRPr lang="en-US" altLang="ko-KR" sz="1400" b="1" spc="-100" dirty="0" smtClean="0"/>
          </a:p>
          <a:p>
            <a:r>
              <a:rPr lang="ko-KR" altLang="en-US" sz="1400" b="1" spc="-100" dirty="0" smtClean="0"/>
              <a:t>수익을 창출하는 부서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612224" y="4439042"/>
            <a:ext cx="8835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매매 체결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612224" y="4727074"/>
            <a:ext cx="883575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청산 결제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12224" y="5015106"/>
            <a:ext cx="124906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원장 위탁 관리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612224" y="5303138"/>
            <a:ext cx="124906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시세 정보 분배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12224" y="5591170"/>
            <a:ext cx="1050288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err="1" smtClean="0"/>
              <a:t>증권망</a:t>
            </a:r>
            <a:r>
              <a:rPr lang="ko-KR" altLang="en-US" sz="1400" b="1" spc="-100" dirty="0" smtClean="0"/>
              <a:t> 관리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12224" y="5879202"/>
            <a:ext cx="1383712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smtClean="0"/>
              <a:t>공인인증 서비스</a:t>
            </a:r>
            <a:endParaRPr lang="ko-KR" altLang="en-US" sz="1400" b="1" spc="-100" dirty="0" smtClean="0"/>
          </a:p>
        </p:txBody>
      </p:sp>
      <p:sp>
        <p:nvSpPr>
          <p:cNvPr id="77" name="TextBox 76"/>
          <p:cNvSpPr txBox="1"/>
          <p:nvPr/>
        </p:nvSpPr>
        <p:spPr>
          <a:xfrm>
            <a:off x="2612224" y="6167234"/>
            <a:ext cx="231154" cy="43011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</a:p>
          <a:p>
            <a:pPr>
              <a:lnSpc>
                <a:spcPct val="50000"/>
              </a:lnSpc>
            </a:pPr>
            <a:r>
              <a:rPr lang="en-US" altLang="ko-KR" sz="1400" b="1" spc="-100" dirty="0" smtClean="0"/>
              <a:t>.</a:t>
            </a:r>
            <a:endParaRPr lang="ko-KR" altLang="en-US" sz="1400" b="1" spc="-100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572000" y="1556792"/>
            <a:ext cx="4267515" cy="7856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현업을 겪어보지 못한 사람이</a:t>
            </a:r>
            <a:endParaRPr lang="en-US" altLang="ko-KR" sz="1600" b="1" spc="-100" dirty="0" smtClean="0"/>
          </a:p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      </a:t>
            </a:r>
            <a:r>
              <a:rPr lang="ko-KR" altLang="en-US" sz="1600" b="1" spc="-100" dirty="0" smtClean="0"/>
              <a:t>우리 회사를 제대로 알고 있다고 할 수 있을까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4572000" y="2924944"/>
            <a:ext cx="3155031" cy="41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현업의 최대 관심사는 무엇일까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4572000" y="4077072"/>
            <a:ext cx="399500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Q. </a:t>
            </a:r>
            <a:r>
              <a:rPr lang="ko-KR" altLang="en-US" sz="1600" b="1" spc="-100" dirty="0" smtClean="0"/>
              <a:t>현업에서만 일했던 직원들은</a:t>
            </a:r>
            <a:endParaRPr lang="en-US" altLang="ko-KR" sz="1600" b="1" spc="-100" dirty="0" smtClean="0"/>
          </a:p>
          <a:p>
            <a:pPr>
              <a:lnSpc>
                <a:spcPct val="150000"/>
              </a:lnSpc>
            </a:pPr>
            <a:r>
              <a:rPr lang="en-US" altLang="ko-KR" sz="1600" b="1" spc="-100" dirty="0" smtClean="0"/>
              <a:t>      </a:t>
            </a:r>
            <a:r>
              <a:rPr lang="ko-KR" altLang="en-US" sz="1600" b="1" spc="-100" dirty="0" err="1" smtClean="0"/>
              <a:t>비현업</a:t>
            </a:r>
            <a:r>
              <a:rPr lang="ko-KR" altLang="en-US" sz="1600" b="1" spc="-100" dirty="0" smtClean="0"/>
              <a:t> 직원들을 어떤 시선으로 바라볼까</a:t>
            </a:r>
            <a:r>
              <a:rPr lang="en-US" altLang="ko-KR" sz="1600" b="1" spc="-100" dirty="0" smtClean="0"/>
              <a:t>?</a:t>
            </a:r>
            <a:endParaRPr lang="ko-KR" altLang="en-US" sz="1600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61" grpId="0"/>
      <p:bldP spid="62" grpId="0"/>
      <p:bldP spid="63" grpId="0" animBg="1"/>
      <p:bldP spid="64" grpId="0" animBg="1"/>
      <p:bldP spid="67" grpId="0" animBg="1"/>
      <p:bldP spid="70" grpId="0" animBg="1"/>
      <p:bldP spid="71" grpId="0" animBg="1"/>
      <p:bldP spid="72" grpId="0" animBg="1"/>
      <p:bldP spid="77" grpId="0" animBg="1"/>
      <p:bldP spid="78" grpId="0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26" name="Picture 2" descr="C:\Users\Jiwon\Desktop\20160108 신입사원연수\착하게살지않기로했다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27" y="2348880"/>
            <a:ext cx="2286620" cy="3429930"/>
          </a:xfrm>
          <a:prstGeom prst="rect">
            <a:avLst/>
          </a:prstGeom>
          <a:ln w="6350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mg.yonhapnews.co.kr/etc/inner/KR/2014/01/07/AKR20140107173800005_01_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348880"/>
            <a:ext cx="2320247" cy="3429930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7544" y="695598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000" b="1" spc="-100" dirty="0" smtClean="0">
                <a:solidFill>
                  <a:srgbClr val="00B0F0"/>
                </a:solidFill>
              </a:rPr>
              <a:t>그래서 그냥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…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84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고민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50179" y="3075057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4000" b="1" spc="-100" dirty="0" smtClean="0"/>
              <a:t>“ </a:t>
            </a:r>
            <a:r>
              <a:rPr lang="ko-KR" altLang="en-US" sz="4000" b="1" spc="-1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4000" b="1" spc="-100" dirty="0" err="1" smtClean="0"/>
              <a:t>으로</a:t>
            </a:r>
            <a:r>
              <a:rPr lang="ko-KR" altLang="en-US" sz="4000" b="1" spc="-100" dirty="0" smtClean="0"/>
              <a:t> 성장하기 </a:t>
            </a:r>
            <a:r>
              <a:rPr lang="en-US" altLang="ko-KR" sz="4000" b="1" spc="-100" dirty="0" smtClean="0"/>
              <a:t>”</a:t>
            </a:r>
            <a:endParaRPr lang="ko-KR" altLang="en-US" sz="4000" b="1" spc="-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45081" y="28062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평범한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5081" y="2000525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타의 모범이 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081" y="173194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훌륭한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5081" y="253767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전형적인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5081" y="146337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bg1"/>
                </a:solidFill>
              </a:rPr>
              <a:t>최고의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081" y="22691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trike="sngStrike" spc="-100" dirty="0" smtClean="0">
                <a:solidFill>
                  <a:schemeClr val="bg1">
                    <a:lumMod val="75000"/>
                  </a:schemeClr>
                </a:solidFill>
              </a:rPr>
              <a:t>눈에 띄는</a:t>
            </a:r>
          </a:p>
        </p:txBody>
      </p:sp>
      <p:pic>
        <p:nvPicPr>
          <p:cNvPr id="11" name="Picture 2" descr="C:\Users\Jiwon\Desktop\20160108 신입사원연수\빨간체크표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4" y="2483273"/>
            <a:ext cx="1947968" cy="1132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25794" y="226910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>
                <a:solidFill>
                  <a:schemeClr val="accent1"/>
                </a:solidFill>
              </a:rPr>
              <a:t>눈에 띄었던</a:t>
            </a:r>
          </a:p>
        </p:txBody>
      </p:sp>
      <p:pic>
        <p:nvPicPr>
          <p:cNvPr id="14" name="Picture 3" descr="C:\Users\Jiwon\Desktop\20160108 신입사원연수\나니가와루이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37112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050591" y="5897106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r"/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? </a:t>
            </a:r>
            <a:r>
              <a:rPr lang="ko-KR" altLang="en-US" sz="1200" b="1" spc="-100" dirty="0" err="1" smtClean="0">
                <a:solidFill>
                  <a:schemeClr val="bg1">
                    <a:lumMod val="75000"/>
                  </a:schemeClr>
                </a:solidFill>
              </a:rPr>
              <a:t>나니가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200" b="1" spc="-100" dirty="0" err="1" smtClean="0">
                <a:solidFill>
                  <a:schemeClr val="bg1">
                    <a:lumMod val="75000"/>
                  </a:schemeClr>
                </a:solidFill>
              </a:rPr>
              <a:t>와루이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33888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  <p:bldP spid="12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148" name="Picture 4" descr="http://www.bcksngn.com/news/photo/201509/411_329_40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7491" y="-56271"/>
            <a:ext cx="11158982" cy="6970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5826169"/>
            <a:ext cx="595387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를</a:t>
            </a:r>
            <a:r>
              <a:rPr lang="ko-KR" altLang="en-US" sz="24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가장 성공적으로 해결할 수 있는 어떤 전략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0374" y="5241394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 </a:t>
            </a:r>
            <a:r>
              <a:rPr lang="ko-KR" altLang="en-US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죄수의 딜레마 </a:t>
            </a:r>
            <a:r>
              <a:rPr lang="en-US" altLang="ko-KR" sz="3200" b="1" spc="-1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endParaRPr lang="ko-KR" altLang="en-US" sz="3200" b="1" spc="-1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28935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죄수의 딜레마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95598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>
                <a:solidFill>
                  <a:srgbClr val="00B0F0"/>
                </a:solidFill>
              </a:rPr>
              <a:t>Prisoner’s Dilemma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1137" y="1700808"/>
            <a:ext cx="630172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저쪽</a:t>
            </a:r>
            <a:r>
              <a:rPr lang="en-US" altLang="ko-KR" sz="2000" b="1" spc="-100" dirty="0" smtClean="0"/>
              <a:t>[A]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이 입을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다물고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네</a:t>
            </a:r>
            <a:r>
              <a:rPr lang="en-US" altLang="ko-KR" sz="2000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000" b="1" spc="-100" dirty="0"/>
              <a:t>[B]</a:t>
            </a:r>
            <a:r>
              <a:rPr lang="en-US" altLang="ko-KR" sz="2000" b="1" spc="-100" dirty="0">
                <a:solidFill>
                  <a:srgbClr val="0070C0"/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가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자백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한다면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저쪽엔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 </a:t>
            </a:r>
            <a:r>
              <a:rPr lang="en-US" altLang="ko-KR" sz="2000" b="1" spc="-100" dirty="0" smtClean="0">
                <a:solidFill>
                  <a:schemeClr val="accent1">
                    <a:lumMod val="50000"/>
                  </a:schemeClr>
                </a:solidFill>
              </a:rPr>
              <a:t>20</a:t>
            </a:r>
            <a:r>
              <a:rPr lang="ko-KR" altLang="en-US" sz="2000" b="1" spc="-100" dirty="0" smtClean="0">
                <a:solidFill>
                  <a:schemeClr val="accent1">
                    <a:lumMod val="50000"/>
                  </a:schemeClr>
                </a:solidFill>
              </a:rPr>
              <a:t>년 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을 구형하고 넌 </a:t>
            </a:r>
            <a:r>
              <a:rPr lang="ko-KR" altLang="en-US" sz="2000" b="1" spc="-100" dirty="0" smtClean="0">
                <a:solidFill>
                  <a:srgbClr val="FFC000"/>
                </a:solidFill>
              </a:rPr>
              <a:t>자유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 몸으로 풀어주겠다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0854" y="2780928"/>
            <a:ext cx="532229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하지만 네가 입을 다물었는데 저쪽이 자백한다면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반대로 네가 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년 형을 받게 될 것이다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9050" y="4109010"/>
            <a:ext cx="468589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자백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한다면 </a:t>
            </a:r>
            <a:r>
              <a:rPr lang="en-US" altLang="ko-KR" sz="2000" b="1" spc="-100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2000" b="1" spc="-100" dirty="0" smtClean="0">
                <a:solidFill>
                  <a:schemeClr val="accent1">
                    <a:lumMod val="75000"/>
                  </a:schemeClr>
                </a:solidFill>
              </a:rPr>
              <a:t>년 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씩 받게 될 것이고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54937" y="5157192"/>
            <a:ext cx="52341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자백하지 않는다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면 </a:t>
            </a:r>
            <a:r>
              <a:rPr lang="en-US" altLang="ko-KR" sz="2000" b="1" spc="-100" dirty="0" smtClean="0">
                <a:solidFill>
                  <a:schemeClr val="accent1"/>
                </a:solidFill>
              </a:rPr>
              <a:t>6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개월</a:t>
            </a:r>
            <a:r>
              <a:rPr lang="ko-KR" altLang="en-US" sz="2000" b="1" spc="-100" dirty="0" smtClean="0">
                <a:solidFill>
                  <a:srgbClr val="00B050"/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뒤 풀어주겠다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.”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81860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우월전</a:t>
            </a:r>
            <a:r>
              <a:rPr lang="ko-KR" altLang="en-US" dirty="0"/>
              <a:t>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194" name="Picture 2" descr="C:\Users\Jiwon\Desktop\e1RcYf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63" y="836712"/>
            <a:ext cx="5517874" cy="3017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74067" y="4166210"/>
            <a:ext cx="1757211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0070C0"/>
                </a:solidFill>
              </a:rPr>
              <a:t>Cooperate</a:t>
            </a:r>
          </a:p>
          <a:p>
            <a:pPr algn="ctr"/>
            <a:r>
              <a:rPr lang="ko-KR" altLang="en-US" b="1" spc="-100" dirty="0" smtClean="0">
                <a:sym typeface="Wingdings" pitchFamily="2" charset="2"/>
              </a:rPr>
              <a:t>자백하지 않는다</a:t>
            </a:r>
            <a:endParaRPr lang="en-US" altLang="ko-KR" b="1" spc="-100" dirty="0" smtClean="0">
              <a:sym typeface="Wingdings" pitchFamily="2" charset="2"/>
            </a:endParaRPr>
          </a:p>
          <a:p>
            <a:pPr algn="ctr"/>
            <a:endParaRPr lang="en-US" altLang="ko-KR" b="1" spc="-100" dirty="0">
              <a:sym typeface="Wingdings" pitchFamily="2" charset="2"/>
            </a:endParaRPr>
          </a:p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221" y="4166210"/>
            <a:ext cx="1056700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FF0000"/>
                </a:solidFill>
              </a:rPr>
              <a:t>Defect</a:t>
            </a:r>
          </a:p>
          <a:p>
            <a:pPr algn="ctr"/>
            <a:r>
              <a:rPr lang="ko-KR" altLang="en-US" b="1" spc="-100" dirty="0" smtClean="0"/>
              <a:t>자백한다</a:t>
            </a:r>
            <a:endParaRPr lang="en-US" altLang="ko-KR" b="1" spc="-100" dirty="0" smtClean="0"/>
          </a:p>
          <a:p>
            <a:pPr algn="ctr"/>
            <a:endParaRPr lang="en-US" altLang="ko-KR" b="1" spc="-100" dirty="0"/>
          </a:p>
          <a:p>
            <a:pPr algn="ctr"/>
            <a:r>
              <a:rPr lang="ko-KR" altLang="en-US" sz="2800" b="1" spc="-100" dirty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5009" y="4597097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vs.</a:t>
            </a:r>
          </a:p>
        </p:txBody>
      </p:sp>
      <p:sp>
        <p:nvSpPr>
          <p:cNvPr id="9" name="타원 8"/>
          <p:cNvSpPr/>
          <p:nvPr/>
        </p:nvSpPr>
        <p:spPr>
          <a:xfrm>
            <a:off x="5997646" y="4019691"/>
            <a:ext cx="1872208" cy="15549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20072" y="5661248"/>
            <a:ext cx="2715808" cy="61555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b="1" spc="-100" dirty="0" smtClean="0"/>
              <a:t>우월전략</a:t>
            </a:r>
            <a:endParaRPr lang="en-US" altLang="ko-KR" b="1" spc="-100" dirty="0" smtClean="0"/>
          </a:p>
          <a:p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어떠한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경우에도 유리한 전략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084434" y="5157192"/>
            <a:ext cx="315787" cy="5040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41964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9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개별 주체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공동</a:t>
            </a:r>
            <a:r>
              <a:rPr lang="ko-KR" altLang="en-US" dirty="0"/>
              <a:t>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42887" y="908720"/>
            <a:ext cx="2727029" cy="1166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[A]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는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합리적 사고를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rgbClr val="FF0000"/>
                </a:solidFill>
              </a:rPr>
              <a:t>자백하기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로 결정했다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908720"/>
            <a:ext cx="2727029" cy="11667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[B]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도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합리적 사고를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rgbClr val="FF0000"/>
                </a:solidFill>
              </a:rPr>
              <a:t>자백하기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로 결정했다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7400" y="2492896"/>
            <a:ext cx="6449201" cy="49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따라서 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는 사이 좋게 </a:t>
            </a:r>
            <a:r>
              <a:rPr lang="en-US" altLang="ko-KR" sz="2400" b="1" spc="-100" dirty="0" smtClean="0">
                <a:solidFill>
                  <a:schemeClr val="accent6">
                    <a:lumMod val="75000"/>
                  </a:schemeClr>
                </a:solidFill>
              </a:rPr>
              <a:t>8</a:t>
            </a:r>
            <a:r>
              <a:rPr lang="ko-KR" altLang="en-US" sz="2400" b="1" spc="-100" dirty="0" smtClean="0">
                <a:solidFill>
                  <a:schemeClr val="accent6">
                    <a:lumMod val="75000"/>
                  </a:schemeClr>
                </a:solidFill>
              </a:rPr>
              <a:t>년 형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을 구형 받았다</a:t>
            </a:r>
            <a:r>
              <a:rPr lang="en-US" altLang="ko-KR" sz="24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24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84628" y="3491909"/>
            <a:ext cx="2574743" cy="107721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둘 다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자백 안 </a:t>
            </a:r>
            <a:r>
              <a:rPr lang="ko-KR" altLang="en-US" sz="2000" b="1" spc="-100" dirty="0" smtClean="0">
                <a:solidFill>
                  <a:srgbClr val="0070C0"/>
                </a:solidFill>
              </a:rPr>
              <a:t>했으면</a:t>
            </a:r>
            <a:endParaRPr lang="en-US" altLang="ko-KR" sz="2000" b="1" spc="-1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2400" b="1" spc="-100" dirty="0" smtClean="0">
                <a:solidFill>
                  <a:schemeClr val="accent1"/>
                </a:solidFill>
              </a:rPr>
              <a:t>6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개월</a:t>
            </a:r>
            <a:r>
              <a:rPr lang="ko-KR" altLang="en-US" sz="2400" b="1" spc="-100" dirty="0" smtClean="0">
                <a:solidFill>
                  <a:schemeClr val="bg1">
                    <a:lumMod val="50000"/>
                  </a:schemeClr>
                </a:solidFill>
              </a:rPr>
              <a:t>만</a:t>
            </a:r>
            <a:endParaRPr lang="en-US" altLang="ko-KR" sz="24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살고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나오면 되는데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2075" y="5088279"/>
            <a:ext cx="6412333" cy="9383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2400" b="1" spc="-100" dirty="0" smtClean="0">
                <a:solidFill>
                  <a:srgbClr val="FF0000"/>
                </a:solidFill>
              </a:rPr>
              <a:t>합리성</a:t>
            </a:r>
            <a:r>
              <a:rPr lang="ko-KR" altLang="en-US" sz="2400" b="1" spc="-100" dirty="0" smtClean="0"/>
              <a:t>에 기반한 개인의 </a:t>
            </a:r>
            <a:r>
              <a:rPr lang="ko-KR" altLang="en-US" sz="2400" b="1" spc="-100" dirty="0" smtClean="0">
                <a:solidFill>
                  <a:schemeClr val="accent1">
                    <a:lumMod val="75000"/>
                  </a:schemeClr>
                </a:solidFill>
              </a:rPr>
              <a:t>최선의 선택</a:t>
            </a:r>
            <a:r>
              <a:rPr lang="ko-KR" altLang="en-US" sz="2400" b="1" spc="-100" dirty="0" smtClean="0"/>
              <a:t>이</a:t>
            </a:r>
            <a:endParaRPr lang="en-US" altLang="ko-KR" sz="2400" b="1" spc="-100" dirty="0" smtClean="0"/>
          </a:p>
          <a:p>
            <a:pPr>
              <a:lnSpc>
                <a:spcPct val="120000"/>
              </a:lnSpc>
            </a:pPr>
            <a:r>
              <a:rPr lang="ko-KR" altLang="en-US" sz="2400" b="1" spc="-100" dirty="0" smtClean="0"/>
              <a:t>반드시</a:t>
            </a:r>
            <a:r>
              <a:rPr lang="en-US" altLang="ko-KR" sz="2400" b="1" spc="-100" dirty="0"/>
              <a:t> </a:t>
            </a:r>
            <a:r>
              <a:rPr lang="ko-KR" altLang="en-US" sz="2400" b="1" spc="-100" dirty="0" smtClean="0"/>
              <a:t>공동체의 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최선의 결과</a:t>
            </a:r>
            <a:r>
              <a:rPr lang="ko-KR" altLang="en-US" sz="2400" b="1" spc="-100" dirty="0" smtClean="0"/>
              <a:t>로 이어지진 않는다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823963" y="5292109"/>
            <a:ext cx="832770" cy="4660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sz="2000"/>
          </a:p>
        </p:txBody>
      </p:sp>
    </p:spTree>
    <p:extLst>
      <p:ext uri="{BB962C8B-B14F-4D97-AF65-F5344CB8AC3E}">
        <p14:creationId xmlns="" xmlns:p14="http://schemas.microsoft.com/office/powerpoint/2010/main" val="34373534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환영인사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3" name="그룹 1623"/>
          <p:cNvGrpSpPr/>
          <p:nvPr/>
        </p:nvGrpSpPr>
        <p:grpSpPr>
          <a:xfrm>
            <a:off x="935596" y="1304764"/>
            <a:ext cx="7272808" cy="360040"/>
            <a:chOff x="611560" y="1052736"/>
            <a:chExt cx="7272808" cy="360040"/>
          </a:xfrm>
        </p:grpSpPr>
        <p:sp>
          <p:nvSpPr>
            <p:cNvPr id="1556" name="타원 155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7" name="타원 155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8" name="타원 155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9" name="타원 155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0" name="타원 155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1" name="타원 156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2" name="타원 156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3" name="타원 156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4" name="타원 156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5" name="타원 156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6" name="타원 156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7" name="타원 156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8" name="타원 156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9" name="타원 156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0" name="타원 156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1" name="타원 157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2" name="타원 157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1624"/>
          <p:cNvGrpSpPr/>
          <p:nvPr/>
        </p:nvGrpSpPr>
        <p:grpSpPr>
          <a:xfrm>
            <a:off x="935596" y="1736812"/>
            <a:ext cx="7272808" cy="360040"/>
            <a:chOff x="611560" y="1052736"/>
            <a:chExt cx="7272808" cy="360040"/>
          </a:xfrm>
        </p:grpSpPr>
        <p:sp>
          <p:nvSpPr>
            <p:cNvPr id="1626" name="타원 162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7" name="타원 162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8" name="타원 162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9" name="타원 162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0" name="타원 162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1" name="타원 163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2" name="타원 163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3" name="타원 163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4" name="타원 163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5" name="타원 163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6" name="타원 163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7" name="타원 163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8" name="타원 163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9" name="타원 163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0" name="타원 163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1" name="타원 164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2" name="타원 164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642"/>
          <p:cNvGrpSpPr/>
          <p:nvPr/>
        </p:nvGrpSpPr>
        <p:grpSpPr>
          <a:xfrm>
            <a:off x="935596" y="2168860"/>
            <a:ext cx="7272808" cy="360040"/>
            <a:chOff x="611560" y="1052736"/>
            <a:chExt cx="7272808" cy="360040"/>
          </a:xfrm>
        </p:grpSpPr>
        <p:sp>
          <p:nvSpPr>
            <p:cNvPr id="1644" name="타원 1643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5" name="타원 1644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6" name="타원 1645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7" name="타원 1646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8" name="타원 1647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9" name="타원 1648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0" name="타원 1649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1" name="타원 1650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2" name="타원 1651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3" name="타원 1652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4" name="타원 1653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5" name="타원 1654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6" name="타원 1655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7" name="타원 1656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8" name="타원 1657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9" name="타원 1658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0" name="타원 1659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1660"/>
          <p:cNvGrpSpPr/>
          <p:nvPr/>
        </p:nvGrpSpPr>
        <p:grpSpPr>
          <a:xfrm>
            <a:off x="935596" y="2600908"/>
            <a:ext cx="7272808" cy="360040"/>
            <a:chOff x="611560" y="1052736"/>
            <a:chExt cx="7272808" cy="360040"/>
          </a:xfrm>
        </p:grpSpPr>
        <p:sp>
          <p:nvSpPr>
            <p:cNvPr id="1662" name="타원 1661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3" name="타원 1662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4" name="타원 1663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5" name="타원 1664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6" name="타원 1665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7" name="타원 1666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8" name="타원 1667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9" name="타원 1668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0" name="타원 1669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1" name="타원 1670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2" name="타원 1671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3" name="타원 1672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4" name="타원 1673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5" name="타원 1674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6" name="타원 1675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7" name="타원 1676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8" name="타원 1677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1678"/>
          <p:cNvGrpSpPr/>
          <p:nvPr/>
        </p:nvGrpSpPr>
        <p:grpSpPr>
          <a:xfrm>
            <a:off x="935596" y="3032956"/>
            <a:ext cx="7272808" cy="360040"/>
            <a:chOff x="611560" y="1052736"/>
            <a:chExt cx="7272808" cy="360040"/>
          </a:xfrm>
        </p:grpSpPr>
        <p:sp>
          <p:nvSpPr>
            <p:cNvPr id="1680" name="타원 1679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1" name="타원 1680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2" name="타원 1681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3" name="타원 1682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4" name="타원 1683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5" name="타원 1684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6" name="타원 1685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7" name="타원 1686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8" name="타원 1687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9" name="타원 1688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0" name="타원 1689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1" name="타원 1690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2" name="타원 1691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3" name="타원 1692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4" name="타원 1693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5" name="타원 1694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6" name="타원 1695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1696"/>
          <p:cNvGrpSpPr/>
          <p:nvPr/>
        </p:nvGrpSpPr>
        <p:grpSpPr>
          <a:xfrm>
            <a:off x="935596" y="3465004"/>
            <a:ext cx="7272808" cy="360040"/>
            <a:chOff x="611560" y="1052736"/>
            <a:chExt cx="7272808" cy="360040"/>
          </a:xfrm>
        </p:grpSpPr>
        <p:sp>
          <p:nvSpPr>
            <p:cNvPr id="1698" name="타원 1697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9" name="타원 1698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0" name="타원 1699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1" name="타원 1700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2" name="타원 1701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3" name="타원 1702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4" name="타원 1703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5" name="타원 1704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6" name="타원 1705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7" name="타원 1706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8" name="타원 1707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9" name="타원 1708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0" name="타원 1709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1" name="타원 1710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2" name="타원 1711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3" name="타원 1712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4" name="타원 1713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714"/>
          <p:cNvGrpSpPr/>
          <p:nvPr/>
        </p:nvGrpSpPr>
        <p:grpSpPr>
          <a:xfrm>
            <a:off x="935596" y="3897052"/>
            <a:ext cx="7272808" cy="360040"/>
            <a:chOff x="611560" y="1052736"/>
            <a:chExt cx="7272808" cy="360040"/>
          </a:xfrm>
        </p:grpSpPr>
        <p:sp>
          <p:nvSpPr>
            <p:cNvPr id="1716" name="타원 1715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7" name="타원 1716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8" name="타원 1717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9" name="타원 1718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0" name="타원 1719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1" name="타원 1720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2" name="타원 1721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3" name="타원 1722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4" name="타원 1723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5" name="타원 1724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6" name="타원 1725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7" name="타원 1726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8" name="타원 1727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9" name="타원 1728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0" name="타원 1729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1" name="타원 1730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2" name="타원 1731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732"/>
          <p:cNvGrpSpPr/>
          <p:nvPr/>
        </p:nvGrpSpPr>
        <p:grpSpPr>
          <a:xfrm>
            <a:off x="935596" y="4329100"/>
            <a:ext cx="7272808" cy="360040"/>
            <a:chOff x="611560" y="1052736"/>
            <a:chExt cx="7272808" cy="360040"/>
          </a:xfrm>
        </p:grpSpPr>
        <p:sp>
          <p:nvSpPr>
            <p:cNvPr id="1734" name="타원 1733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5" name="타원 1734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6" name="타원 1735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7" name="타원 1736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8" name="타원 1737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9" name="타원 1738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0" name="타원 1739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1" name="타원 1740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2" name="타원 1741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3" name="타원 1742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4" name="타원 1743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5" name="타원 1744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6" name="타원 1745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7" name="타원 1746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8" name="타원 1747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9" name="타원 1748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0" name="타원 1749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750"/>
          <p:cNvGrpSpPr/>
          <p:nvPr/>
        </p:nvGrpSpPr>
        <p:grpSpPr>
          <a:xfrm>
            <a:off x="935596" y="4761148"/>
            <a:ext cx="7272808" cy="360040"/>
            <a:chOff x="611560" y="1052736"/>
            <a:chExt cx="7272808" cy="360040"/>
          </a:xfrm>
        </p:grpSpPr>
        <p:sp>
          <p:nvSpPr>
            <p:cNvPr id="1752" name="타원 1751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3" name="타원 1752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4" name="타원 1753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5" name="타원 1754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6" name="타원 1755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7" name="타원 1756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8" name="타원 1757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9" name="타원 1758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0" name="타원 1759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1" name="타원 1760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2" name="타원 1761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3" name="타원 1762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4" name="타원 1763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5" name="타원 1764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6" name="타원 1765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7" name="타원 1766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8" name="타원 1767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768"/>
          <p:cNvGrpSpPr/>
          <p:nvPr/>
        </p:nvGrpSpPr>
        <p:grpSpPr>
          <a:xfrm>
            <a:off x="935596" y="5193196"/>
            <a:ext cx="7272808" cy="360040"/>
            <a:chOff x="611560" y="1052736"/>
            <a:chExt cx="7272808" cy="360040"/>
          </a:xfrm>
        </p:grpSpPr>
        <p:sp>
          <p:nvSpPr>
            <p:cNvPr id="1770" name="타원 1769"/>
            <p:cNvSpPr/>
            <p:nvPr/>
          </p:nvSpPr>
          <p:spPr>
            <a:xfrm>
              <a:off x="61156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1" name="타원 1770"/>
            <p:cNvSpPr/>
            <p:nvPr/>
          </p:nvSpPr>
          <p:spPr>
            <a:xfrm>
              <a:off x="104360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2" name="타원 1771"/>
            <p:cNvSpPr/>
            <p:nvPr/>
          </p:nvSpPr>
          <p:spPr>
            <a:xfrm>
              <a:off x="147565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3" name="타원 1772"/>
            <p:cNvSpPr/>
            <p:nvPr/>
          </p:nvSpPr>
          <p:spPr>
            <a:xfrm>
              <a:off x="190770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4" name="타원 1773"/>
            <p:cNvSpPr/>
            <p:nvPr/>
          </p:nvSpPr>
          <p:spPr>
            <a:xfrm>
              <a:off x="233975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5" name="타원 1774"/>
            <p:cNvSpPr/>
            <p:nvPr/>
          </p:nvSpPr>
          <p:spPr>
            <a:xfrm>
              <a:off x="277180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6" name="타원 1775"/>
            <p:cNvSpPr/>
            <p:nvPr/>
          </p:nvSpPr>
          <p:spPr>
            <a:xfrm>
              <a:off x="320384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7" name="타원 1776"/>
            <p:cNvSpPr/>
            <p:nvPr/>
          </p:nvSpPr>
          <p:spPr>
            <a:xfrm>
              <a:off x="363589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8" name="타원 1777"/>
            <p:cNvSpPr/>
            <p:nvPr/>
          </p:nvSpPr>
          <p:spPr>
            <a:xfrm>
              <a:off x="406794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9" name="타원 1778"/>
            <p:cNvSpPr/>
            <p:nvPr/>
          </p:nvSpPr>
          <p:spPr>
            <a:xfrm>
              <a:off x="449999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0" name="타원 1779"/>
            <p:cNvSpPr/>
            <p:nvPr/>
          </p:nvSpPr>
          <p:spPr>
            <a:xfrm>
              <a:off x="493204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1" name="타원 1780"/>
            <p:cNvSpPr/>
            <p:nvPr/>
          </p:nvSpPr>
          <p:spPr>
            <a:xfrm>
              <a:off x="536408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2" name="타원 1781"/>
            <p:cNvSpPr/>
            <p:nvPr/>
          </p:nvSpPr>
          <p:spPr>
            <a:xfrm>
              <a:off x="5796136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3" name="타원 1782"/>
            <p:cNvSpPr/>
            <p:nvPr/>
          </p:nvSpPr>
          <p:spPr>
            <a:xfrm>
              <a:off x="6228184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4" name="타원 1783"/>
            <p:cNvSpPr/>
            <p:nvPr/>
          </p:nvSpPr>
          <p:spPr>
            <a:xfrm>
              <a:off x="6660232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5" name="타원 1784"/>
            <p:cNvSpPr/>
            <p:nvPr/>
          </p:nvSpPr>
          <p:spPr>
            <a:xfrm>
              <a:off x="7092280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6" name="타원 1785"/>
            <p:cNvSpPr/>
            <p:nvPr/>
          </p:nvSpPr>
          <p:spPr>
            <a:xfrm>
              <a:off x="7524328" y="1052736"/>
              <a:ext cx="360040" cy="36004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3203848" y="2708920"/>
            <a:ext cx="2728632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6600" b="1" spc="-100" dirty="0" smtClean="0"/>
              <a:t>170 : 1</a:t>
            </a:r>
            <a:endParaRPr lang="ko-KR" altLang="en-US" sz="6600" b="1" spc="-100" dirty="0" smtClean="0"/>
          </a:p>
        </p:txBody>
      </p:sp>
      <p:sp>
        <p:nvSpPr>
          <p:cNvPr id="188" name="타원 187"/>
          <p:cNvSpPr/>
          <p:nvPr/>
        </p:nvSpPr>
        <p:spPr>
          <a:xfrm>
            <a:off x="4823743" y="2598812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/>
          <p:cNvSpPr txBox="1"/>
          <p:nvPr/>
        </p:nvSpPr>
        <p:spPr>
          <a:xfrm>
            <a:off x="6388675" y="5579948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r"/>
            <a:r>
              <a:rPr lang="ko-KR" altLang="en-US" b="1" spc="-100" dirty="0" smtClean="0"/>
              <a:t>대단히 멋집니다</a:t>
            </a:r>
            <a:r>
              <a:rPr lang="en-US" altLang="ko-KR" b="1" spc="-100" dirty="0" smtClean="0"/>
              <a:t>.</a:t>
            </a:r>
            <a:endParaRPr lang="ko-KR" altLang="en-US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8" grpId="0" animBg="1"/>
      <p:bldP spid="1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죄수의 딜레마 게임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99754" y="825404"/>
            <a:ext cx="1757211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0070C0"/>
                </a:solidFill>
              </a:rPr>
              <a:t>Cooperate</a:t>
            </a:r>
          </a:p>
          <a:p>
            <a:pPr algn="ctr"/>
            <a:r>
              <a:rPr lang="ko-KR" altLang="en-US" b="1" spc="-100" dirty="0" smtClean="0">
                <a:sym typeface="Wingdings" pitchFamily="2" charset="2"/>
              </a:rPr>
              <a:t>자백하지 않는다</a:t>
            </a:r>
            <a:endParaRPr lang="en-US" altLang="ko-KR" b="1" spc="-100" dirty="0" smtClean="0">
              <a:sym typeface="Wingdings" pitchFamily="2" charset="2"/>
            </a:endParaRPr>
          </a:p>
          <a:p>
            <a:pPr algn="ctr"/>
            <a:endParaRPr lang="en-US" altLang="ko-KR" b="1" spc="-100" dirty="0">
              <a:sym typeface="Wingdings" pitchFamily="2" charset="2"/>
            </a:endParaRPr>
          </a:p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89737" y="825404"/>
            <a:ext cx="1056700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rgbClr val="FF0000"/>
                </a:solidFill>
              </a:rPr>
              <a:t>Defect</a:t>
            </a:r>
          </a:p>
          <a:p>
            <a:pPr algn="ctr"/>
            <a:r>
              <a:rPr lang="ko-KR" altLang="en-US" b="1" spc="-100" dirty="0" smtClean="0"/>
              <a:t>자백한다</a:t>
            </a:r>
            <a:endParaRPr lang="en-US" altLang="ko-KR" b="1" spc="-100" dirty="0" smtClean="0"/>
          </a:p>
          <a:p>
            <a:pPr algn="ctr"/>
            <a:endParaRPr lang="en-US" altLang="ko-KR" b="1" spc="-100" dirty="0"/>
          </a:p>
          <a:p>
            <a:pPr algn="ctr"/>
            <a:r>
              <a:rPr lang="ko-KR" altLang="en-US" sz="2800" b="1" spc="-100" dirty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7" y="1256291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vs.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7584" y="502829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800" b="1" spc="-100" dirty="0" smtClean="0">
                <a:solidFill>
                  <a:srgbClr val="FF0000"/>
                </a:solidFill>
              </a:rPr>
              <a:t>배반</a:t>
            </a:r>
            <a:endParaRPr lang="en-US" altLang="ko-KR" b="1" spc="-100" dirty="0" smtClean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584" y="294121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800" b="1" spc="-100" dirty="0" smtClean="0">
                <a:solidFill>
                  <a:srgbClr val="0070C0"/>
                </a:solidFill>
              </a:rPr>
              <a:t>협력</a:t>
            </a:r>
            <a:endParaRPr lang="en-US" altLang="ko-KR" b="1" spc="-100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656721" y="255474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56721" y="464182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770015" y="4641828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78422" y="2538494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rgbClr val="00B0F0"/>
                </a:solidFill>
              </a:rPr>
              <a:t>3</a:t>
            </a:r>
            <a:endParaRPr lang="en-US" altLang="ko-KR" sz="4400" b="1" spc="-100" dirty="0">
              <a:solidFill>
                <a:srgbClr val="00B0F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43814" y="4684259"/>
            <a:ext cx="54854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>
                <a:solidFill>
                  <a:srgbClr val="FFFF00"/>
                </a:solidFill>
              </a:rPr>
              <a:t>1</a:t>
            </a:r>
            <a:endParaRPr lang="en-US" altLang="ko-KR" sz="4400" b="1" spc="-100" dirty="0">
              <a:solidFill>
                <a:srgbClr val="FFFF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770015" y="2535533"/>
            <a:ext cx="1296144" cy="1296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411760" y="3888414"/>
            <a:ext cx="1786065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보상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Reward for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mutual cooperation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36368" y="5987954"/>
            <a:ext cx="1136850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유혹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Temptation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to defect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26854" y="5987954"/>
            <a:ext cx="1582484" cy="60939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징벌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Punishment for</a:t>
            </a:r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mutual defection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6622" y="3888414"/>
            <a:ext cx="1402948" cy="4370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80000"/>
              </a:lnSpc>
            </a:pPr>
            <a:r>
              <a:rPr lang="ko-KR" altLang="en-US" sz="1400" b="1" spc="-100" dirty="0" smtClean="0"/>
              <a:t>머저리의</a:t>
            </a:r>
            <a:r>
              <a:rPr lang="en-US" altLang="ko-KR" sz="1400" b="1" spc="-100" dirty="0"/>
              <a:t> </a:t>
            </a:r>
            <a:r>
              <a:rPr lang="ko-KR" altLang="en-US" sz="1400" b="1" spc="-100" dirty="0" smtClean="0"/>
              <a:t>빈손</a:t>
            </a:r>
            <a:endParaRPr lang="en-US" altLang="ko-KR" sz="1400" b="1" spc="-100" dirty="0" smtClean="0"/>
          </a:p>
          <a:p>
            <a:pPr algn="ctr">
              <a:lnSpc>
                <a:spcPct val="80000"/>
              </a:lnSpc>
            </a:pPr>
            <a:r>
              <a:rPr lang="en-US" altLang="ko-KR" sz="1400" b="1" spc="-100" dirty="0" smtClean="0">
                <a:solidFill>
                  <a:schemeClr val="bg1">
                    <a:lumMod val="65000"/>
                  </a:schemeClr>
                </a:solidFill>
              </a:rPr>
              <a:t>Sucker’s payoff</a:t>
            </a:r>
            <a:endParaRPr lang="ko-KR" altLang="en-US" sz="1400" b="1" spc="-1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2060" y="2538494"/>
            <a:ext cx="71205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chemeClr val="bg1"/>
                </a:solidFill>
              </a:rPr>
              <a:t>0</a:t>
            </a:r>
            <a:endParaRPr lang="en-US" altLang="ko-KR" sz="4400" b="1" spc="-1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8422" y="4659801"/>
            <a:ext cx="652743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6000" b="1" spc="-100" dirty="0" smtClean="0">
                <a:solidFill>
                  <a:srgbClr val="FF0000"/>
                </a:solidFill>
              </a:rPr>
              <a:t>5</a:t>
            </a:r>
            <a:endParaRPr lang="en-US" altLang="ko-KR" sz="4400" b="1" spc="-1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76653" y="3045105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0.5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080274" y="3045105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20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3976653" y="5151400"/>
            <a:ext cx="502061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free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080274" y="5151400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400" b="1" spc="-100" dirty="0" smtClean="0"/>
              <a:t>8 </a:t>
            </a:r>
            <a:r>
              <a:rPr lang="ko-KR" altLang="en-US" sz="1400" b="1" spc="-100" dirty="0" smtClean="0"/>
              <a:t>년</a:t>
            </a:r>
            <a:endParaRPr lang="en-US" altLang="ko-KR" sz="1400" b="1" spc="-100" dirty="0" smtClean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3568" y="2337572"/>
            <a:ext cx="7992888" cy="1130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979712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68" y="4509120"/>
            <a:ext cx="7992888" cy="1130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932040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884368" y="1700808"/>
            <a:ext cx="0" cy="4896544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578275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  <p:bldP spid="13" grpId="0"/>
      <p:bldP spid="15" grpId="0" animBg="1"/>
      <p:bldP spid="17" grpId="0" animBg="1"/>
      <p:bldP spid="18" grpId="0" animBg="1"/>
      <p:bldP spid="27" grpId="0"/>
      <p:bldP spid="28" grpId="0"/>
      <p:bldP spid="33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반복되는 죄수의 딜레마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92696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>
                <a:solidFill>
                  <a:srgbClr val="00B0F0"/>
                </a:solidFill>
              </a:rPr>
              <a:t>Iterated Prisoner’s Dilemma</a:t>
            </a:r>
            <a:endParaRPr lang="ko-KR" altLang="en-US" sz="2000" b="1" spc="-100" dirty="0" smtClean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63670" y="5517232"/>
            <a:ext cx="57486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2400" b="1" spc="-100" dirty="0" smtClean="0"/>
              <a:t>가장 </a:t>
            </a:r>
            <a:r>
              <a:rPr lang="ko-KR" altLang="en-US" sz="2400" b="1" spc="-100" dirty="0" smtClean="0">
                <a:solidFill>
                  <a:schemeClr val="accent1"/>
                </a:solidFill>
              </a:rPr>
              <a:t>높은</a:t>
            </a:r>
            <a:r>
              <a:rPr lang="ko-KR" altLang="en-US" sz="2400" b="1" spc="-100" dirty="0" smtClean="0"/>
              <a:t> 득점을 하는 전략은 어떤 것일까</a:t>
            </a:r>
            <a:r>
              <a:rPr lang="en-US" altLang="ko-KR" sz="2400" b="1" spc="-100" dirty="0" smtClean="0"/>
              <a:t>?</a:t>
            </a:r>
            <a:endParaRPr lang="ko-KR" altLang="en-US" sz="2400" b="1" spc="-1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823963" y="5517232"/>
            <a:ext cx="832770" cy="4660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타원 8"/>
          <p:cNvSpPr/>
          <p:nvPr/>
        </p:nvSpPr>
        <p:spPr>
          <a:xfrm>
            <a:off x="1259632" y="148478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55576" y="2444891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55576" y="3404998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259632" y="436510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452320" y="148478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956376" y="2444891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7956376" y="3404998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452320" y="436510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>
            <a:stCxn id="9" idx="6"/>
            <a:endCxn id="16" idx="2"/>
          </p:cNvCxnSpPr>
          <p:nvPr/>
        </p:nvCxnSpPr>
        <p:spPr>
          <a:xfrm>
            <a:off x="1691680" y="1700808"/>
            <a:ext cx="5760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7" idx="2"/>
          </p:cNvCxnSpPr>
          <p:nvPr/>
        </p:nvCxnSpPr>
        <p:spPr>
          <a:xfrm>
            <a:off x="1763688" y="1700808"/>
            <a:ext cx="6192688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9" idx="6"/>
            <a:endCxn id="18" idx="2"/>
          </p:cNvCxnSpPr>
          <p:nvPr/>
        </p:nvCxnSpPr>
        <p:spPr>
          <a:xfrm>
            <a:off x="1691680" y="1700808"/>
            <a:ext cx="6264696" cy="192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9" idx="6"/>
            <a:endCxn id="19" idx="2"/>
          </p:cNvCxnSpPr>
          <p:nvPr/>
        </p:nvCxnSpPr>
        <p:spPr>
          <a:xfrm>
            <a:off x="1691680" y="1700808"/>
            <a:ext cx="576064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0" idx="6"/>
            <a:endCxn id="16" idx="2"/>
          </p:cNvCxnSpPr>
          <p:nvPr/>
        </p:nvCxnSpPr>
        <p:spPr>
          <a:xfrm flipV="1">
            <a:off x="1187624" y="1700808"/>
            <a:ext cx="6264696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1" idx="6"/>
            <a:endCxn id="16" idx="2"/>
          </p:cNvCxnSpPr>
          <p:nvPr/>
        </p:nvCxnSpPr>
        <p:spPr>
          <a:xfrm flipV="1">
            <a:off x="1187624" y="1700808"/>
            <a:ext cx="6264696" cy="192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3" idx="6"/>
            <a:endCxn id="16" idx="2"/>
          </p:cNvCxnSpPr>
          <p:nvPr/>
        </p:nvCxnSpPr>
        <p:spPr>
          <a:xfrm flipV="1">
            <a:off x="1691680" y="1700808"/>
            <a:ext cx="5760640" cy="288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0" idx="6"/>
            <a:endCxn id="17" idx="2"/>
          </p:cNvCxnSpPr>
          <p:nvPr/>
        </p:nvCxnSpPr>
        <p:spPr>
          <a:xfrm>
            <a:off x="1187624" y="2660915"/>
            <a:ext cx="6768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9" idx="3"/>
            <a:endCxn id="10" idx="0"/>
          </p:cNvCxnSpPr>
          <p:nvPr/>
        </p:nvCxnSpPr>
        <p:spPr>
          <a:xfrm flipH="1">
            <a:off x="971600" y="1853560"/>
            <a:ext cx="351304" cy="59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3"/>
            <a:endCxn id="11" idx="0"/>
          </p:cNvCxnSpPr>
          <p:nvPr/>
        </p:nvCxnSpPr>
        <p:spPr>
          <a:xfrm flipH="1">
            <a:off x="971600" y="1853560"/>
            <a:ext cx="351304" cy="15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9" idx="3"/>
            <a:endCxn id="13" idx="0"/>
          </p:cNvCxnSpPr>
          <p:nvPr/>
        </p:nvCxnSpPr>
        <p:spPr>
          <a:xfrm>
            <a:off x="1322904" y="1853560"/>
            <a:ext cx="152752" cy="2511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1" idx="4"/>
            <a:endCxn id="13" idx="0"/>
          </p:cNvCxnSpPr>
          <p:nvPr/>
        </p:nvCxnSpPr>
        <p:spPr>
          <a:xfrm>
            <a:off x="971600" y="3837046"/>
            <a:ext cx="504056" cy="52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10" idx="4"/>
            <a:endCxn id="11" idx="0"/>
          </p:cNvCxnSpPr>
          <p:nvPr/>
        </p:nvCxnSpPr>
        <p:spPr>
          <a:xfrm>
            <a:off x="971600" y="2876939"/>
            <a:ext cx="0" cy="52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3" idx="0"/>
            <a:endCxn id="10" idx="4"/>
          </p:cNvCxnSpPr>
          <p:nvPr/>
        </p:nvCxnSpPr>
        <p:spPr>
          <a:xfrm flipH="1" flipV="1">
            <a:off x="971600" y="2876939"/>
            <a:ext cx="504056" cy="14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11" idx="6"/>
            <a:endCxn id="17" idx="2"/>
          </p:cNvCxnSpPr>
          <p:nvPr/>
        </p:nvCxnSpPr>
        <p:spPr>
          <a:xfrm flipV="1">
            <a:off x="1187624" y="2660915"/>
            <a:ext cx="6768752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17" idx="2"/>
            <a:endCxn id="13" idx="6"/>
          </p:cNvCxnSpPr>
          <p:nvPr/>
        </p:nvCxnSpPr>
        <p:spPr>
          <a:xfrm flipH="1">
            <a:off x="1691680" y="2660915"/>
            <a:ext cx="6264696" cy="1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1" idx="6"/>
          </p:cNvCxnSpPr>
          <p:nvPr/>
        </p:nvCxnSpPr>
        <p:spPr>
          <a:xfrm>
            <a:off x="1187624" y="3621022"/>
            <a:ext cx="6984776" cy="2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stCxn id="18" idx="2"/>
            <a:endCxn id="13" idx="6"/>
          </p:cNvCxnSpPr>
          <p:nvPr/>
        </p:nvCxnSpPr>
        <p:spPr>
          <a:xfrm flipH="1">
            <a:off x="1691680" y="3621022"/>
            <a:ext cx="6264696" cy="96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13" idx="6"/>
            <a:endCxn id="19" idx="2"/>
          </p:cNvCxnSpPr>
          <p:nvPr/>
        </p:nvCxnSpPr>
        <p:spPr>
          <a:xfrm>
            <a:off x="1691680" y="4581128"/>
            <a:ext cx="5760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10" idx="6"/>
            <a:endCxn id="18" idx="2"/>
          </p:cNvCxnSpPr>
          <p:nvPr/>
        </p:nvCxnSpPr>
        <p:spPr>
          <a:xfrm>
            <a:off x="1187624" y="2660915"/>
            <a:ext cx="6768752" cy="96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0" idx="6"/>
            <a:endCxn id="19" idx="2"/>
          </p:cNvCxnSpPr>
          <p:nvPr/>
        </p:nvCxnSpPr>
        <p:spPr>
          <a:xfrm>
            <a:off x="1187624" y="2660915"/>
            <a:ext cx="6264696" cy="192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6" idx="5"/>
            <a:endCxn id="17" idx="0"/>
          </p:cNvCxnSpPr>
          <p:nvPr/>
        </p:nvCxnSpPr>
        <p:spPr>
          <a:xfrm>
            <a:off x="7821096" y="1853560"/>
            <a:ext cx="351304" cy="59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16" idx="5"/>
            <a:endCxn id="18" idx="0"/>
          </p:cNvCxnSpPr>
          <p:nvPr/>
        </p:nvCxnSpPr>
        <p:spPr>
          <a:xfrm>
            <a:off x="7821096" y="1853560"/>
            <a:ext cx="351304" cy="15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6" idx="5"/>
            <a:endCxn id="19" idx="0"/>
          </p:cNvCxnSpPr>
          <p:nvPr/>
        </p:nvCxnSpPr>
        <p:spPr>
          <a:xfrm flipH="1">
            <a:off x="7668344" y="1853560"/>
            <a:ext cx="152752" cy="2511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17" idx="4"/>
            <a:endCxn id="18" idx="0"/>
          </p:cNvCxnSpPr>
          <p:nvPr/>
        </p:nvCxnSpPr>
        <p:spPr>
          <a:xfrm>
            <a:off x="8172400" y="2876939"/>
            <a:ext cx="0" cy="52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7" idx="4"/>
            <a:endCxn id="19" idx="0"/>
          </p:cNvCxnSpPr>
          <p:nvPr/>
        </p:nvCxnSpPr>
        <p:spPr>
          <a:xfrm flipH="1">
            <a:off x="7668344" y="2876939"/>
            <a:ext cx="504056" cy="148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endCxn id="19" idx="0"/>
          </p:cNvCxnSpPr>
          <p:nvPr/>
        </p:nvCxnSpPr>
        <p:spPr>
          <a:xfrm flipH="1">
            <a:off x="7668344" y="3861048"/>
            <a:ext cx="504056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19" idx="2"/>
            <a:endCxn id="11" idx="6"/>
          </p:cNvCxnSpPr>
          <p:nvPr/>
        </p:nvCxnSpPr>
        <p:spPr>
          <a:xfrm flipH="1" flipV="1">
            <a:off x="1187624" y="3621022"/>
            <a:ext cx="6264696" cy="96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4520" y="1484784"/>
            <a:ext cx="4834978" cy="33239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50000"/>
              </a:lnSpc>
            </a:pP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다양한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의사결정 기준을 가진</a:t>
            </a:r>
            <a:r>
              <a:rPr lang="en-US" altLang="ko-KR" sz="2000" b="1" spc="-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여러 전략들이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rgbClr val="00B0F0"/>
                </a:solidFill>
              </a:rPr>
              <a:t>지속적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으로 서로 만나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상대와의 </a:t>
            </a:r>
            <a:r>
              <a:rPr lang="ko-KR" altLang="en-US" sz="2000" b="1" spc="-100" dirty="0" smtClean="0">
                <a:solidFill>
                  <a:schemeClr val="accent1"/>
                </a:solidFill>
              </a:rPr>
              <a:t>과거 상호작용 결과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를 바탕으로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협력 또는 배반의 상호작용을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-100" dirty="0" smtClean="0">
                <a:solidFill>
                  <a:srgbClr val="00B050"/>
                </a:solidFill>
              </a:rPr>
              <a:t>반복적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으로 수행한다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31651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정답 공개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59627" y="1876762"/>
            <a:ext cx="622478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1.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상대가 직전에 나에게 했던 선택을 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그대로 </a:t>
            </a:r>
            <a:r>
              <a:rPr lang="ko-KR" altLang="en-US" sz="2000" b="1" spc="-100" dirty="0" smtClean="0">
                <a:solidFill>
                  <a:srgbClr val="FF0000"/>
                </a:solidFill>
              </a:rPr>
              <a:t>되돌려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 준다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88146" y="2348880"/>
            <a:ext cx="396775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처음 만나는 상대에겐 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‘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협력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’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한다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6" y="4838698"/>
            <a:ext cx="2738544" cy="15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44" y="3033735"/>
            <a:ext cx="2732307" cy="155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70" y="4809634"/>
            <a:ext cx="2757258" cy="15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41" y="2963368"/>
            <a:ext cx="2657447" cy="356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10066" y="3049458"/>
            <a:ext cx="2738544" cy="1540820"/>
            <a:chOff x="210066" y="2384355"/>
            <a:chExt cx="2738544" cy="154082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66" y="2384355"/>
              <a:ext cx="2738544" cy="1540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8" name="Picture 10" descr="http://ko.lovelymosaictile.com/uploads/lovelymosaictile.com/images/20140228/13935699784927_540x540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9608" t="10276" b="50000"/>
            <a:stretch/>
          </p:blipFill>
          <p:spPr bwMode="auto">
            <a:xfrm rot="10800000" flipV="1">
              <a:off x="606798" y="2683668"/>
              <a:ext cx="159965" cy="7029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http://ko.lovelymosaictile.com/uploads/lovelymosaictile.com/images/20140228/13935699784927_540x540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0000" b="61255"/>
            <a:stretch/>
          </p:blipFill>
          <p:spPr bwMode="auto">
            <a:xfrm rot="10800000" flipV="1">
              <a:off x="440109" y="2755597"/>
              <a:ext cx="88484" cy="6856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3630076" y="908720"/>
            <a:ext cx="188385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800" b="1" u="sng" spc="-100" dirty="0" smtClean="0"/>
              <a:t>Tit-for-tat</a:t>
            </a:r>
            <a:endParaRPr lang="ko-KR" altLang="en-US" sz="2800" b="1" u="sng" spc="-100" dirty="0" smtClean="0"/>
          </a:p>
        </p:txBody>
      </p:sp>
    </p:spTree>
    <p:extLst>
      <p:ext uri="{BB962C8B-B14F-4D97-AF65-F5344CB8AC3E}">
        <p14:creationId xmlns="" xmlns:p14="http://schemas.microsoft.com/office/powerpoint/2010/main" val="4122553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Tit-for-tat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7854" y="980728"/>
            <a:ext cx="17123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2000" b="1" spc="-100" dirty="0" smtClean="0"/>
              <a:t>1. </a:t>
            </a:r>
            <a:r>
              <a:rPr lang="ko-KR" altLang="en-US" sz="2000" b="1" spc="-100" dirty="0" smtClean="0"/>
              <a:t>신사적이다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7854" y="1340768"/>
            <a:ext cx="4943982" cy="6832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처음 만나는 상대에겐 우아한 협력의 손길을 먼저 내밀며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결코 </a:t>
            </a:r>
            <a:r>
              <a:rPr lang="ko-KR" altLang="en-US" sz="1600" b="1" spc="-100" dirty="0" smtClean="0">
                <a:solidFill>
                  <a:srgbClr val="00B0F0"/>
                </a:solidFill>
              </a:rPr>
              <a:t>먼저 배반하지 않는다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854" y="2249114"/>
            <a:ext cx="15039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2. </a:t>
            </a:r>
            <a:r>
              <a:rPr lang="ko-KR" altLang="en-US" sz="2000" b="1" spc="-100" dirty="0" smtClean="0"/>
              <a:t>보복한다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854" y="2609154"/>
            <a:ext cx="5521063" cy="3877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상대의 배반을 결코 호락호락하게 넘기지 않고 </a:t>
            </a:r>
            <a:r>
              <a:rPr lang="ko-KR" altLang="en-US" sz="1600" b="1" spc="-100" dirty="0" smtClean="0">
                <a:solidFill>
                  <a:srgbClr val="FF0000"/>
                </a:solidFill>
              </a:rPr>
              <a:t>반드시 응징한다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7854" y="3321800"/>
            <a:ext cx="150393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3. </a:t>
            </a:r>
            <a:r>
              <a:rPr lang="ko-KR" altLang="en-US" sz="2000" b="1" spc="-100" dirty="0" smtClean="0"/>
              <a:t>관대하다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854" y="3717032"/>
            <a:ext cx="4849404" cy="6832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배반했던 상대라도 뉘우치고 협력의 </a:t>
            </a: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제스쳐를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취할 경우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너그럽게 용서하고 </a:t>
            </a:r>
            <a:r>
              <a:rPr lang="ko-KR" altLang="en-US" sz="1600" b="1" spc="-100" dirty="0" smtClean="0">
                <a:solidFill>
                  <a:srgbClr val="00B0F0"/>
                </a:solidFill>
              </a:rPr>
              <a:t>다시 협력한다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854" y="4695527"/>
            <a:ext cx="15103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en-US" altLang="ko-KR" sz="2000" b="1" spc="-100" dirty="0" smtClean="0"/>
              <a:t>4. </a:t>
            </a:r>
            <a:r>
              <a:rPr lang="ko-KR" altLang="en-US" sz="2000" b="1" spc="-100" dirty="0" smtClean="0"/>
              <a:t>명료하다</a:t>
            </a:r>
            <a:r>
              <a:rPr lang="en-US" altLang="ko-KR" sz="2000" b="1" spc="-100" dirty="0" smtClean="0"/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854" y="5085184"/>
            <a:ext cx="4903907" cy="12741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상대방의 입장에서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b="1" spc="-100" dirty="0" err="1" smtClean="0">
                <a:solidFill>
                  <a:srgbClr val="00B050"/>
                </a:solidFill>
              </a:rPr>
              <a:t>팃포탯을</a:t>
            </a:r>
            <a:r>
              <a:rPr lang="ko-KR" altLang="en-US" sz="1600" b="1" spc="-100" dirty="0" smtClean="0">
                <a:solidFill>
                  <a:srgbClr val="00B050"/>
                </a:solidFill>
              </a:rPr>
              <a:t> 파악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하는 것이 어렵지 않다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그리고 상대가 그것을 깨닫는 순간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팃포탯으로부터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가장 큰 이득을 얻기 위해 </a:t>
            </a:r>
            <a:endParaRPr lang="en-US" altLang="ko-KR" sz="16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600" b="1" spc="-100" dirty="0" smtClean="0">
                <a:solidFill>
                  <a:srgbClr val="00B0F0"/>
                </a:solidFill>
              </a:rPr>
              <a:t>무한히 협력하게 될 것이다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490" y="1124744"/>
            <a:ext cx="2744990" cy="2002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http://photo.jtbc.joins.com/news/2014/07/02/2014070216000227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44" y="4293096"/>
            <a:ext cx="3336511" cy="22066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2648358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또 다른 전략들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9712" y="836712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Strategy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5396" y="836712"/>
            <a:ext cx="15343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Final Score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2575" y="1406048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gradual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26724" y="1406048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33,416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2810" y="1821973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tit-for-tat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5196" y="1821973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31,411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3460" y="2237898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soft_majo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41151" y="2237898"/>
            <a:ext cx="94288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31,210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88105" y="2653823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spite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13900" y="265382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30,013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9865" y="3069748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prober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7564" y="3069748"/>
            <a:ext cx="93006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29,177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82307" y="3485673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pavlov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3900" y="3485673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28,910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3684" y="3901598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mistrust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33137" y="3901598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25,921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77925" y="431752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cooperate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05886" y="4317523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25,484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13190" y="4733448"/>
            <a:ext cx="130997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per_kind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14703" y="4733448"/>
            <a:ext cx="99578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24,796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13566" y="5149373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defect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09092" y="5149373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24,363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65902" y="5565298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per_nasty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12298" y="5565298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23,835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6128" y="5981218"/>
            <a:ext cx="116410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random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12298" y="5981218"/>
            <a:ext cx="1000595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22,965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539552" y="1236822"/>
            <a:ext cx="799288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560" y="836712"/>
            <a:ext cx="82907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/>
              <a:t>Rank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77660" y="1406048"/>
            <a:ext cx="29687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0030" y="182197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60029" y="223789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6822" y="265382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63234" y="306974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6822" y="34856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8843" y="3901598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53617" y="4317523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56822" y="473344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94305" y="5149373"/>
            <a:ext cx="46358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1557" y="5565298"/>
            <a:ext cx="40908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03924" y="5981218"/>
            <a:ext cx="44435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283968" y="1412776"/>
            <a:ext cx="3832979" cy="5184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235925" y="233560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상대방이 지금까지 내온 선택지 비율 기준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정의로운 인간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35925" y="2767349"/>
            <a:ext cx="5052986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상대가 배반하기 전까진 무조건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/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배반한 뒤엔 무조건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용서가 없는 사람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35925" y="3183274"/>
            <a:ext cx="522450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배를 던져서 상대방 반응을 본 후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 전환 또는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 기조 유지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간잡이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925" y="3583384"/>
            <a:ext cx="4044697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첫 수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같은 상호작용이었을 경우 다음 수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다르면 배반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35925" y="3999309"/>
            <a:ext cx="3454792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첫 수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이후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팃포탯과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 동일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마음의 문을 닫은 사람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235925" y="441523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무조건 협력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trike="sngStrike" spc="-100" dirty="0" smtClean="0">
                <a:solidFill>
                  <a:srgbClr val="FF0000"/>
                </a:solidFill>
              </a:rPr>
              <a:t>호구</a:t>
            </a:r>
            <a:endParaRPr lang="en-US" altLang="ko-KR" sz="1200" b="1" strike="sngStrike" spc="-100" dirty="0" smtClean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35925" y="4846974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 반복 로봇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35925" y="567881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err="1" smtClean="0">
                <a:solidFill>
                  <a:srgbClr val="FF0000"/>
                </a:solidFill>
              </a:rPr>
              <a:t>협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-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배</a:t>
            </a:r>
            <a:r>
              <a:rPr lang="en-US" altLang="ko-KR" sz="1200" b="1" spc="-100" dirty="0">
                <a:solidFill>
                  <a:srgbClr val="FF0000"/>
                </a:solidFill>
              </a:rPr>
              <a:t>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반복 로봇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5925" y="524708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무조건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악당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35925" y="6078929"/>
            <a:ext cx="286168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200" b="1" spc="-100" dirty="0" smtClean="0">
                <a:solidFill>
                  <a:srgbClr val="FF0000"/>
                </a:solidFill>
              </a:rPr>
              <a:t>50%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확률로 무작위 협력 또는 배반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싸이코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35925" y="1529159"/>
            <a:ext cx="4025461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b="1" spc="-100" dirty="0" smtClean="0">
                <a:solidFill>
                  <a:srgbClr val="FF0000"/>
                </a:solidFill>
              </a:rPr>
              <a:t>가중 처벌하는 </a:t>
            </a:r>
            <a:r>
              <a:rPr lang="ko-KR" altLang="en-US" sz="1200" b="1" spc="-100" dirty="0" err="1" smtClean="0">
                <a:solidFill>
                  <a:srgbClr val="FF0000"/>
                </a:solidFill>
              </a:rPr>
              <a:t>팃포탯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, n 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번째 배반은 </a:t>
            </a:r>
            <a:r>
              <a:rPr lang="en-US" altLang="ko-KR" sz="1200" b="1" spc="-100" dirty="0" smtClean="0">
                <a:solidFill>
                  <a:srgbClr val="FF0000"/>
                </a:solidFill>
              </a:rPr>
              <a:t>n</a:t>
            </a:r>
            <a:r>
              <a:rPr lang="ko-KR" altLang="en-US" sz="1200" b="1" spc="-100" dirty="0" smtClean="0">
                <a:solidFill>
                  <a:srgbClr val="FF0000"/>
                </a:solidFill>
              </a:rPr>
              <a:t>번의 연속 배반으로 응징</a:t>
            </a:r>
            <a:endParaRPr lang="en-US" altLang="ko-KR" sz="1200" b="1" spc="-1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06188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8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Quiz (</a:t>
            </a:r>
            <a:r>
              <a:rPr lang="ko-KR" altLang="en-US" dirty="0" smtClean="0"/>
              <a:t>객관식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05986" y="980728"/>
            <a:ext cx="7132081" cy="378565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로버트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엑설로드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교수의 </a:t>
            </a:r>
            <a:r>
              <a:rPr lang="en-US" altLang="ko-KR" sz="2000" b="1" spc="-100" dirty="0" smtClean="0"/>
              <a:t>‘</a:t>
            </a:r>
            <a:r>
              <a:rPr lang="ko-KR" altLang="en-US" sz="2000" b="1" spc="-100" dirty="0" smtClean="0"/>
              <a:t>반복되는 죄수의 딜레마</a:t>
            </a:r>
            <a:r>
              <a:rPr lang="en-US" altLang="ko-KR" sz="2000" b="1" spc="-100" dirty="0" smtClean="0"/>
              <a:t>(IPD)’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실험에서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회 연속 우승을 거둠으로써 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IPD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 극복 가능성을 보여주고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집단 내 구성원들에게 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우정이나 지능이 없어도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집단을 통제 가능한 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중앙 </a:t>
            </a:r>
            <a:r>
              <a:rPr lang="ko-KR" altLang="en-US" sz="2000" b="1" spc="-100" dirty="0" err="1" smtClean="0">
                <a:solidFill>
                  <a:srgbClr val="002060"/>
                </a:solidFill>
              </a:rPr>
              <a:t>권위체가</a:t>
            </a:r>
            <a:r>
              <a:rPr lang="ko-KR" altLang="en-US" sz="2000" b="1" spc="-100" dirty="0" smtClean="0">
                <a:solidFill>
                  <a:srgbClr val="002060"/>
                </a:solidFill>
              </a:rPr>
              <a:t> 없어도</a:t>
            </a:r>
            <a:endParaRPr lang="en-US" altLang="ko-KR" sz="2000" b="1" spc="-100" dirty="0" smtClean="0">
              <a:solidFill>
                <a:srgbClr val="002060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자발적으로 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‘</a:t>
            </a:r>
            <a:r>
              <a:rPr lang="ko-KR" altLang="en-US" sz="2000" b="1" spc="-100" dirty="0" smtClean="0">
                <a:solidFill>
                  <a:srgbClr val="00B0F0"/>
                </a:solidFill>
              </a:rPr>
              <a:t>협력</a:t>
            </a:r>
            <a:r>
              <a:rPr lang="en-US" altLang="ko-KR" sz="2000" b="1" spc="-100" dirty="0" smtClean="0">
                <a:solidFill>
                  <a:srgbClr val="00B0F0"/>
                </a:solidFill>
              </a:rPr>
              <a:t>’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이 창발되어</a:t>
            </a:r>
            <a:endParaRPr lang="en-US" altLang="ko-KR" sz="2000" b="1" spc="-1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공동체 내에서 안정적으로 유지되며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결과적으로 구성원 </a:t>
            </a:r>
            <a:r>
              <a:rPr lang="ko-KR" altLang="en-US" sz="2000" b="1" spc="-100" dirty="0" smtClean="0"/>
              <a:t>개인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과 공동체 </a:t>
            </a:r>
            <a:r>
              <a:rPr lang="ko-KR" altLang="en-US" sz="2000" b="1" spc="-100" dirty="0" smtClean="0"/>
              <a:t>전체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의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장기적인 </a:t>
            </a:r>
            <a:r>
              <a:rPr lang="ko-KR" altLang="en-US" sz="2000" b="1" spc="-100" dirty="0" smtClean="0"/>
              <a:t>발전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을 함께 도모할 수 있다는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희망적인 메시지를 우리에게 제시한</a:t>
            </a:r>
            <a:endParaRPr lang="en-US" altLang="ko-KR" sz="2000" b="1" spc="-1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IPD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대응 전략의 이름은 무엇인가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48256" y="5208875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① </a:t>
            </a:r>
            <a:r>
              <a:rPr lang="ko-KR" altLang="en-US" sz="2400" b="1" spc="-100" dirty="0" err="1" smtClean="0"/>
              <a:t>팃포탯</a:t>
            </a:r>
            <a:endParaRPr lang="en-US" altLang="ko-KR" sz="2400" b="1" spc="-1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21532" y="5208875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② </a:t>
            </a:r>
            <a:r>
              <a:rPr lang="ko-KR" altLang="en-US" sz="2400" b="1" spc="-100" dirty="0" err="1" smtClean="0"/>
              <a:t>팃탯포</a:t>
            </a:r>
            <a:endParaRPr lang="en-US" altLang="ko-KR" sz="2400" b="1" spc="-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248254" y="5775647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③ </a:t>
            </a:r>
            <a:r>
              <a:rPr lang="ko-KR" altLang="en-US" sz="2400" b="1" spc="-100" dirty="0" err="1" smtClean="0"/>
              <a:t>탯포팃</a:t>
            </a:r>
            <a:endParaRPr lang="en-US" altLang="ko-KR" sz="2400" b="1" spc="-1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21532" y="5775647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④ </a:t>
            </a:r>
            <a:r>
              <a:rPr lang="ko-KR" altLang="en-US" sz="2400" b="1" spc="-100" dirty="0" err="1" smtClean="0"/>
              <a:t>탯팃포</a:t>
            </a:r>
            <a:endParaRPr lang="en-US" altLang="ko-KR" sz="2400" b="1" spc="-100" dirty="0" smtClean="0"/>
          </a:p>
        </p:txBody>
      </p:sp>
    </p:spTree>
    <p:extLst>
      <p:ext uri="{BB962C8B-B14F-4D97-AF65-F5344CB8AC3E}">
        <p14:creationId xmlns="" xmlns:p14="http://schemas.microsoft.com/office/powerpoint/2010/main" val="32200496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진짜 </a:t>
            </a:r>
            <a:r>
              <a:rPr lang="en-US" altLang="ko-KR" dirty="0" smtClean="0"/>
              <a:t>Quiz (</a:t>
            </a:r>
            <a:r>
              <a:rPr lang="ko-KR" altLang="en-US" dirty="0" smtClean="0"/>
              <a:t>객관식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93868" y="980728"/>
            <a:ext cx="555632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다음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중 </a:t>
            </a:r>
            <a:r>
              <a:rPr lang="ko-KR" altLang="en-US" sz="2000" b="1" spc="-100" dirty="0" err="1" smtClean="0">
                <a:solidFill>
                  <a:schemeClr val="bg1">
                    <a:lumMod val="50000"/>
                  </a:schemeClr>
                </a:solidFill>
              </a:rPr>
              <a:t>팃포탯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 전략의 </a:t>
            </a:r>
            <a:r>
              <a:rPr lang="ko-KR" altLang="en-US" sz="2000" b="1" spc="-100" dirty="0" smtClean="0"/>
              <a:t>특징</a:t>
            </a:r>
            <a:r>
              <a:rPr lang="ko-KR" altLang="en-US" sz="2000" b="1" spc="-100" dirty="0" smtClean="0">
                <a:solidFill>
                  <a:schemeClr val="bg1">
                    <a:lumMod val="50000"/>
                  </a:schemeClr>
                </a:solidFill>
              </a:rPr>
              <a:t>에 해당되지 않는 것은</a:t>
            </a:r>
            <a:r>
              <a:rPr lang="en-US" altLang="ko-KR" sz="2000" b="1" spc="-1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844824"/>
            <a:ext cx="143019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① 신사적</a:t>
            </a:r>
            <a:endParaRPr lang="en-US" altLang="ko-KR" sz="2400" b="1" spc="-1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835697" y="1844824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② 보복성</a:t>
            </a:r>
            <a:endParaRPr lang="en-US" altLang="ko-KR" sz="2400" b="1" spc="-1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11560" y="407707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③ 관대함</a:t>
            </a:r>
            <a:endParaRPr lang="en-US" altLang="ko-KR" sz="2400" b="1" spc="-1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835697" y="4077072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/>
              <a:t>④ 복잡함</a:t>
            </a:r>
            <a:endParaRPr lang="en-US" altLang="ko-KR" sz="2400" b="1" spc="-100" dirty="0" smtClean="0"/>
          </a:p>
        </p:txBody>
      </p:sp>
      <p:pic>
        <p:nvPicPr>
          <p:cNvPr id="19458" name="Picture 2" descr="http://vncc.phinf.naver.net/vncc01/2012/12/28/127/1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21088"/>
            <a:ext cx="2358345" cy="13582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attachment.namu.wiki/%ED%85%8C%EC%9D%B4%ED%81%B0__iwillfoundyou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1480"/>
          <a:stretch/>
        </p:blipFill>
        <p:spPr bwMode="auto">
          <a:xfrm>
            <a:off x="6300192" y="1916832"/>
            <a:ext cx="2430001" cy="1584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cfile5.uf.tistory.com/image/2542AF4754F6DF610BE43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16832"/>
            <a:ext cx="2074660" cy="1728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http://cfile4.uf.tistory.com/image/16082D164C56608B2256B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149079"/>
            <a:ext cx="1680187" cy="2520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3787118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에필로그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0482" name="Picture 2" descr="C:\Users\Jiwon\Desktop\20160108 신입사원연수\호사분면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26" t="8389" r="3366" b="13611"/>
          <a:stretch/>
        </p:blipFill>
        <p:spPr bwMode="auto">
          <a:xfrm>
            <a:off x="1907704" y="1196752"/>
            <a:ext cx="5510762" cy="46565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131840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455876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ko.lovelymosaictile.com/uploads/lovelymosaictile.com/images/20140228/13935699784927_540x5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000" b="61255"/>
          <a:stretch/>
        </p:blipFill>
        <p:spPr bwMode="auto">
          <a:xfrm rot="10800000" flipV="1">
            <a:off x="3779912" y="4149080"/>
            <a:ext cx="288032" cy="4067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0984727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Jiwon\Desktop\20160108 신입사원연수\내동료가되어라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99" y="911538"/>
            <a:ext cx="4737260" cy="2661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Jiwon\Desktop\20160108 신입사원연수\내동료가되어라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63" y="4733477"/>
            <a:ext cx="3228134" cy="1739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78552" y="3573016"/>
            <a:ext cx="3220754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b="1" spc="-100" dirty="0" smtClean="0"/>
              <a:t>동료가 되어 </a:t>
            </a:r>
            <a:r>
              <a:rPr lang="ko-KR" altLang="en-US" b="1" spc="-100" dirty="0" smtClean="0"/>
              <a:t>주어서 </a:t>
            </a:r>
            <a:r>
              <a:rPr lang="ko-KR" altLang="en-US" b="1" spc="-100" dirty="0" smtClean="0"/>
              <a:t>고맙습니다</a:t>
            </a:r>
            <a:r>
              <a:rPr lang="en-US" altLang="ko-KR" b="1" spc="-1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47379" y="4437112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en-US" altLang="ko-KR" sz="1400" b="1" spc="-100" dirty="0" smtClean="0">
                <a:solidFill>
                  <a:schemeClr val="bg1">
                    <a:lumMod val="50000"/>
                  </a:schemeClr>
                </a:solidFill>
              </a:rPr>
              <a:t>+ </a:t>
            </a:r>
            <a:r>
              <a:rPr lang="ko-KR" altLang="en-US" sz="1400" b="1" spc="-100" dirty="0" smtClean="0">
                <a:solidFill>
                  <a:schemeClr val="bg1">
                    <a:lumMod val="50000"/>
                  </a:schemeClr>
                </a:solidFill>
              </a:rPr>
              <a:t>자유로운 </a:t>
            </a:r>
            <a:r>
              <a:rPr lang="en-US" altLang="ko-KR" sz="1400" b="1" spc="-100" dirty="0" smtClean="0">
                <a:solidFill>
                  <a:schemeClr val="bg1">
                    <a:lumMod val="50000"/>
                  </a:schemeClr>
                </a:solidFill>
              </a:rPr>
              <a:t>Q &amp; 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9120" y="404664"/>
            <a:ext cx="47961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 algn="ctr"/>
            <a:r>
              <a:rPr lang="ko-KR" altLang="en-US" sz="2400" b="1" spc="-100" dirty="0" smtClean="0">
                <a:solidFill>
                  <a:schemeClr val="bg1">
                    <a:lumMod val="75000"/>
                  </a:schemeClr>
                </a:solidFill>
              </a:rPr>
              <a:t>끝</a:t>
            </a:r>
            <a:endParaRPr lang="en-US" altLang="ko-KR" sz="24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93953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n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1124744"/>
            <a:ext cx="4864539" cy="2736304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발표자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75856" y="3861048"/>
            <a:ext cx="2278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성명</a:t>
            </a:r>
            <a:r>
              <a:rPr lang="en-US" altLang="ko-KR" sz="1400" b="1" spc="-100" dirty="0" smtClean="0"/>
              <a:t>/</a:t>
            </a:r>
            <a:r>
              <a:rPr lang="ko-KR" altLang="en-US" sz="1400" b="1" spc="-100" dirty="0" smtClean="0"/>
              <a:t>직위 </a:t>
            </a:r>
            <a:r>
              <a:rPr lang="en-US" altLang="ko-KR" b="1" spc="-100" dirty="0" smtClean="0"/>
              <a:t> </a:t>
            </a:r>
            <a:r>
              <a:rPr lang="ko-KR" altLang="en-US" b="1" spc="-100" dirty="0" smtClean="0"/>
              <a:t>안 지 원  대리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5856" y="4530606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소           속</a:t>
            </a:r>
            <a:r>
              <a:rPr lang="ko-KR" altLang="en-US" b="1" spc="-100" dirty="0" smtClean="0"/>
              <a:t>     </a:t>
            </a:r>
            <a:r>
              <a:rPr lang="en-US" altLang="ko-KR" b="1" spc="-100" dirty="0" smtClean="0"/>
              <a:t>IT</a:t>
            </a:r>
            <a:r>
              <a:rPr lang="ko-KR" altLang="en-US" b="1" spc="-100" dirty="0" smtClean="0"/>
              <a:t>인프라본부 인프라기획부 </a:t>
            </a:r>
            <a:r>
              <a:rPr lang="en-US" altLang="ko-KR" b="1" spc="-100" dirty="0" smtClean="0"/>
              <a:t>IT</a:t>
            </a:r>
            <a:r>
              <a:rPr lang="ko-KR" altLang="en-US" b="1" spc="-100" dirty="0" err="1" smtClean="0"/>
              <a:t>통합팀</a:t>
            </a:r>
            <a:endParaRPr lang="ko-KR" altLang="en-US" b="1" spc="-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5508104" y="3953381"/>
            <a:ext cx="824265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2012. 8. ~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7987" y="6237312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밴드동호회 총무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(2014~2015)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5856" y="4962422"/>
            <a:ext cx="3871573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담당 업무</a:t>
            </a:r>
            <a:r>
              <a:rPr lang="ko-KR" altLang="en-US" b="1" spc="-100" dirty="0" smtClean="0"/>
              <a:t>    통합 웹 서비스 </a:t>
            </a:r>
            <a:r>
              <a:rPr lang="en-US" altLang="ko-KR" b="1" spc="-100" dirty="0" smtClean="0"/>
              <a:t>&amp; </a:t>
            </a:r>
            <a:r>
              <a:rPr lang="ko-KR" altLang="en-US" b="1" spc="-100" dirty="0" smtClean="0"/>
              <a:t>인프라 운영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7987" y="5441333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>
                <a:solidFill>
                  <a:schemeClr val="bg1">
                    <a:lumMod val="75000"/>
                  </a:schemeClr>
                </a:solidFill>
              </a:rPr>
              <a:t>OPEN# evangelist</a:t>
            </a:r>
            <a:endParaRPr lang="ko-KR" altLang="en-US" sz="16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27987" y="5706659"/>
            <a:ext cx="343235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>
                <a:solidFill>
                  <a:schemeClr val="bg1">
                    <a:lumMod val="75000"/>
                  </a:schemeClr>
                </a:solidFill>
              </a:rPr>
              <a:t>코스콤</a:t>
            </a:r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인재상 선발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창립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36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주년 기념 이벤트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27987" y="5971985"/>
            <a:ext cx="2762295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프리미엄 </a:t>
            </a:r>
            <a:r>
              <a:rPr lang="ko-KR" altLang="en-US" sz="1600" b="1" spc="-100" dirty="0" smtClean="0">
                <a:solidFill>
                  <a:schemeClr val="bg1">
                    <a:lumMod val="75000"/>
                  </a:schemeClr>
                </a:solidFill>
              </a:rPr>
              <a:t>리더십 스쿨 수료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(1</a:t>
            </a:r>
            <a:r>
              <a:rPr lang="ko-KR" altLang="en-US" sz="1200" b="1" spc="-100" dirty="0" smtClean="0">
                <a:solidFill>
                  <a:schemeClr val="bg1">
                    <a:lumMod val="75000"/>
                  </a:schemeClr>
                </a:solidFill>
              </a:rPr>
              <a:t>기</a:t>
            </a:r>
            <a:r>
              <a:rPr lang="en-US" altLang="ko-KR" sz="1200" b="1" spc="-1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200" b="1" spc="-1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5856" y="5441333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기타 활동 및 수상 내역</a:t>
            </a:r>
            <a:endParaRPr lang="ko-KR" altLang="en-US" b="1" spc="-100" dirty="0" smtClean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  <p:bldP spid="23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50179" y="3075057"/>
            <a:ext cx="604364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4000" b="1" spc="-100" dirty="0" smtClean="0"/>
              <a:t>“ </a:t>
            </a:r>
            <a:r>
              <a:rPr lang="ko-KR" altLang="en-US" sz="4000" b="1" spc="-100" dirty="0" err="1" smtClean="0">
                <a:solidFill>
                  <a:srgbClr val="FFC000"/>
                </a:solidFill>
              </a:rPr>
              <a:t>코스콤인</a:t>
            </a:r>
            <a:r>
              <a:rPr lang="ko-KR" altLang="en-US" sz="4000" b="1" spc="-100" dirty="0" err="1" smtClean="0"/>
              <a:t>으로</a:t>
            </a:r>
            <a:r>
              <a:rPr lang="ko-KR" altLang="en-US" sz="4000" b="1" spc="-100" dirty="0" smtClean="0"/>
              <a:t> 성장하기 </a:t>
            </a:r>
            <a:r>
              <a:rPr lang="en-US" altLang="ko-KR" sz="4000" b="1" spc="-100" dirty="0" smtClean="0"/>
              <a:t>”</a:t>
            </a:r>
            <a:endParaRPr lang="ko-KR" altLang="en-US" sz="4000" b="1" spc="-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345081" y="2806254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평범한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5081" y="2000525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타의 모범이 되는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5081" y="1731948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훌륭한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5081" y="253767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전형적인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5081" y="146337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최고의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081" y="226910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b="1" spc="-100" dirty="0" smtClean="0"/>
              <a:t>눈에 띄는</a:t>
            </a:r>
          </a:p>
        </p:txBody>
      </p:sp>
      <p:pic>
        <p:nvPicPr>
          <p:cNvPr id="11" name="Picture 2" descr="C:\Users\Jiwon\Desktop\20160108 신입사원연수\빨간체크표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14" y="2483273"/>
            <a:ext cx="1947968" cy="11320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성장기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79512" y="1713508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200" spc="-100" dirty="0" smtClean="0">
                <a:solidFill>
                  <a:schemeClr val="bg1">
                    <a:lumMod val="50000"/>
                  </a:schemeClr>
                </a:solidFill>
              </a:rPr>
              <a:t>역경과 고난의 힘든 삶</a:t>
            </a:r>
          </a:p>
        </p:txBody>
      </p:sp>
      <p:sp>
        <p:nvSpPr>
          <p:cNvPr id="27" name="타원 26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25" grpId="0"/>
      <p:bldP spid="27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79712" y="1710421"/>
            <a:ext cx="24016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/>
              <a:t>기술혁신단</a:t>
            </a:r>
            <a:r>
              <a:rPr lang="ko-KR" altLang="en-US" sz="1600" b="1" spc="-100" dirty="0" smtClean="0"/>
              <a:t> 기술관리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pic>
        <p:nvPicPr>
          <p:cNvPr id="1026" name="Picture 2" descr="C:\Users\21246\Desktop\20160106_002.png"/>
          <p:cNvPicPr>
            <a:picLocks noChangeAspect="1" noChangeArrowheads="1"/>
          </p:cNvPicPr>
          <p:nvPr/>
        </p:nvPicPr>
        <p:blipFill>
          <a:blip r:embed="rId2" cstate="print"/>
          <a:srcRect l="49742" t="10855" r="2672" b="28976"/>
          <a:stretch>
            <a:fillRect/>
          </a:stretch>
        </p:blipFill>
        <p:spPr bwMode="auto">
          <a:xfrm>
            <a:off x="539552" y="3645024"/>
            <a:ext cx="2482850" cy="20415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9" name="Picture 5" descr="C:\Users\21246\Desktop\20160106_00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3717032"/>
            <a:ext cx="3960440" cy="2885463"/>
          </a:xfrm>
          <a:prstGeom prst="rect">
            <a:avLst/>
          </a:prstGeom>
          <a:noFill/>
        </p:spPr>
      </p:pic>
      <p:pic>
        <p:nvPicPr>
          <p:cNvPr id="1030" name="Picture 6" descr="C:\Users\21246\Desktop\20160106_00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645024"/>
            <a:ext cx="4032448" cy="2927129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869604" y="2139206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기술혁신 마스터플랜 수립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5536" y="2670011"/>
            <a:ext cx="783579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회사의 발전적인 미래를 위해서는 기술력 확보와 혁신이 필수이며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이러한 기술기반회사로의 전환을 위해 우리가 반드시 확보해야 하는 기술 목록과 실행 계획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21246\Desktop\20160106_0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284984"/>
            <a:ext cx="4104456" cy="30897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 descr="C:\Users\21246\Desktop\20160106_0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9626" y="3284984"/>
            <a:ext cx="7006750" cy="309634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Picture 13" descr="C:\Users\Administrator\Desktop\OPEN#\20140317 오픈소스 신입사원_연수자료_오픈소스\이미지\20131030_16211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198" t="16852" r="11419" b="6481"/>
          <a:stretch/>
        </p:blipFill>
        <p:spPr bwMode="auto">
          <a:xfrm>
            <a:off x="1547664" y="3284984"/>
            <a:ext cx="4320480" cy="2986702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OPEN#\20140317 오픈소스 신입사원_연수자료_오픈소스\이미지\20140206_2014kickoff(1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3"/>
            <a:ext cx="5472608" cy="3075955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3"/>
            <a:ext cx="5328592" cy="306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timg.danawa.com/prod_img/500000/864/561/img/1561864_1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8239" b="28463"/>
          <a:stretch/>
        </p:blipFill>
        <p:spPr bwMode="auto">
          <a:xfrm>
            <a:off x="2051720" y="4797152"/>
            <a:ext cx="3329202" cy="1441462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http://cfile238.uf.daum.net/image/1501A5014943DED600746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01" y="3284984"/>
            <a:ext cx="4631779" cy="3081676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null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69492" y="3284983"/>
            <a:ext cx="5490940" cy="3088655"/>
          </a:xfrm>
          <a:prstGeom prst="rect">
            <a:avLst/>
          </a:prstGeom>
          <a:noFill/>
          <a:effectLst/>
        </p:spPr>
      </p:pic>
      <p:pic>
        <p:nvPicPr>
          <p:cNvPr id="1032" name="Picture 8" descr="http://www.lgchallengers.com/metapresso/wp-content/uploads/2013/06/design_011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939"/>
          <a:stretch>
            <a:fillRect/>
          </a:stretch>
        </p:blipFill>
        <p:spPr bwMode="auto">
          <a:xfrm>
            <a:off x="3466758" y="3284984"/>
            <a:ext cx="4633634" cy="3082479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http://cfile238.uf.daum.net/image/1501A5014943DED600746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05" y="3284983"/>
            <a:ext cx="4640143" cy="3087241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843808" y="2132856"/>
            <a:ext cx="230425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48558" y="2140581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err="1" smtClean="0"/>
              <a:t>오픈소스</a:t>
            </a:r>
            <a:r>
              <a:rPr lang="en-US" altLang="ko-KR" sz="1400" spc="-100" dirty="0" smtClean="0"/>
              <a:t>SW </a:t>
            </a:r>
            <a:r>
              <a:rPr lang="ko-KR" altLang="en-US" sz="1400" spc="-100" dirty="0" smtClean="0"/>
              <a:t>장려</a:t>
            </a:r>
            <a:r>
              <a:rPr lang="en-US" altLang="ko-KR" sz="1400" spc="-100" dirty="0" smtClean="0"/>
              <a:t> </a:t>
            </a:r>
            <a:r>
              <a:rPr lang="ko-KR" altLang="en-US" sz="1400" spc="-100" dirty="0" smtClean="0"/>
              <a:t>운동</a:t>
            </a:r>
          </a:p>
        </p:txBody>
      </p:sp>
      <p:pic>
        <p:nvPicPr>
          <p:cNvPr id="27" name="Picture 15" descr="C:\Users\Administrator\Desktop\OPEN#\20140317 오픈소스 신입사원_연수자료_오픈소스\이미지\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700808"/>
            <a:ext cx="1249025" cy="124902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포인트가 5개인 별 31"/>
          <p:cNvSpPr/>
          <p:nvPr/>
        </p:nvSpPr>
        <p:spPr>
          <a:xfrm>
            <a:off x="3203848" y="2042846"/>
            <a:ext cx="144016" cy="144016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포인트가 5개인 별 32"/>
          <p:cNvSpPr/>
          <p:nvPr/>
        </p:nvSpPr>
        <p:spPr>
          <a:xfrm>
            <a:off x="4716016" y="2042846"/>
            <a:ext cx="144016" cy="144016"/>
          </a:xfrm>
          <a:prstGeom prst="star5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46" name="타원 45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979712" y="2132856"/>
            <a:ext cx="792088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79712" y="1710421"/>
            <a:ext cx="24016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err="1" smtClean="0"/>
              <a:t>기술혁신단</a:t>
            </a:r>
            <a:r>
              <a:rPr lang="ko-KR" altLang="en-US" sz="1600" b="1" spc="-100" dirty="0" smtClean="0"/>
              <a:t> 기술관리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5536" y="2670011"/>
            <a:ext cx="7406195" cy="416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err="1" smtClean="0">
                <a:solidFill>
                  <a:schemeClr val="bg1">
                    <a:lumMod val="50000"/>
                  </a:schemeClr>
                </a:solidFill>
              </a:rPr>
              <a:t>오픈소스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 소프트웨어에 대한 인식 제고와 활용 촉진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개방과 공유의 기업 문화 활성화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 animBg="1"/>
      <p:bldP spid="33" grpId="0" animBg="1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8</a:t>
            </a:fld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76056" y="1709197"/>
            <a:ext cx="1592103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600" b="1" spc="-100" dirty="0" smtClean="0"/>
              <a:t>인프라통합</a:t>
            </a:r>
            <a:r>
              <a:rPr lang="en-US" altLang="ko-KR" sz="1600" b="1" spc="-100" dirty="0" smtClean="0"/>
              <a:t>TF</a:t>
            </a:r>
            <a:r>
              <a:rPr lang="ko-KR" altLang="en-US" sz="1600" b="1" spc="-100" dirty="0" smtClean="0"/>
              <a:t>팀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4211960" y="3212976"/>
            <a:ext cx="3024336" cy="3096344"/>
            <a:chOff x="755576" y="1477271"/>
            <a:chExt cx="4968552" cy="5089736"/>
          </a:xfrm>
        </p:grpSpPr>
        <p:pic>
          <p:nvPicPr>
            <p:cNvPr id="6145" name="Picture 1" descr="C:\Users\21246\Desktop\20160106_01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477271"/>
              <a:ext cx="4968552" cy="5089736"/>
            </a:xfrm>
            <a:prstGeom prst="rect">
              <a:avLst/>
            </a:prstGeom>
            <a:noFill/>
          </p:spPr>
        </p:pic>
        <p:sp>
          <p:nvSpPr>
            <p:cNvPr id="54" name="직사각형 53"/>
            <p:cNvSpPr/>
            <p:nvPr/>
          </p:nvSpPr>
          <p:spPr>
            <a:xfrm>
              <a:off x="3491880" y="2492896"/>
              <a:ext cx="115212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323735" y="3830832"/>
            <a:ext cx="21098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)_v0.1.hwp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23735" y="3962250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)_v0.2.hwp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23735" y="4093669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20141005_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)_v0.9.hwp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23735" y="4225087"/>
            <a:ext cx="2066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20141010_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)_v1.0.hwp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23735" y="4356506"/>
            <a:ext cx="34371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20141015_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)_v1.1_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조속히추진해야하는이유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323735" y="4487924"/>
            <a:ext cx="34371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20141023_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(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초안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)_v1.2_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조속히추진해야하는이유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323735" y="4619342"/>
            <a:ext cx="208101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20141101_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23735" y="4750761"/>
            <a:ext cx="23118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20141102_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진짜최종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23735" y="4882179"/>
            <a:ext cx="25426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20141104_</a:t>
            </a:r>
            <a:r>
              <a:rPr lang="ko-KR" altLang="en-US" sz="900" b="1" dirty="0" smtClean="0">
                <a:latin typeface="돋움" pitchFamily="50" charset="-127"/>
                <a:ea typeface="돋움" pitchFamily="50" charset="-127"/>
              </a:rPr>
              <a:t>사장보고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_v2.0_</a:t>
            </a:r>
            <a:r>
              <a:rPr lang="ko-KR" altLang="en-US" sz="900" b="1" dirty="0" err="1" smtClean="0">
                <a:latin typeface="돋움" pitchFamily="50" charset="-127"/>
                <a:ea typeface="돋움" pitchFamily="50" charset="-127"/>
              </a:rPr>
              <a:t>진짜진짜최종</a:t>
            </a:r>
            <a:r>
              <a:rPr lang="en-US" altLang="ko-KR" sz="900" b="1" dirty="0" smtClean="0">
                <a:latin typeface="돋움" pitchFamily="50" charset="-127"/>
                <a:ea typeface="돋움" pitchFamily="50" charset="-127"/>
              </a:rPr>
              <a:t>.</a:t>
            </a:r>
            <a:r>
              <a:rPr lang="en-US" altLang="ko-KR" sz="900" b="1" dirty="0" err="1" smtClean="0">
                <a:latin typeface="돋움" pitchFamily="50" charset="-127"/>
                <a:ea typeface="돋움" pitchFamily="50" charset="-127"/>
              </a:rPr>
              <a:t>hwp</a:t>
            </a:r>
            <a:endParaRPr lang="ko-KR" altLang="en-US" sz="900" b="1" dirty="0">
              <a:latin typeface="돋움" pitchFamily="50" charset="-127"/>
              <a:ea typeface="돋움" pitchFamily="50" charset="-127"/>
            </a:endParaRPr>
          </a:p>
        </p:txBody>
      </p:sp>
      <p:pic>
        <p:nvPicPr>
          <p:cNvPr id="6146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3887458"/>
            <a:ext cx="133596" cy="139324"/>
          </a:xfrm>
          <a:prstGeom prst="rect">
            <a:avLst/>
          </a:prstGeom>
          <a:noFill/>
        </p:spPr>
      </p:pic>
      <p:pic>
        <p:nvPicPr>
          <p:cNvPr id="45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018876"/>
            <a:ext cx="133596" cy="139324"/>
          </a:xfrm>
          <a:prstGeom prst="rect">
            <a:avLst/>
          </a:prstGeom>
          <a:noFill/>
        </p:spPr>
      </p:pic>
      <p:pic>
        <p:nvPicPr>
          <p:cNvPr id="46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150294"/>
            <a:ext cx="133596" cy="139324"/>
          </a:xfrm>
          <a:prstGeom prst="rect">
            <a:avLst/>
          </a:prstGeom>
          <a:noFill/>
        </p:spPr>
      </p:pic>
      <p:pic>
        <p:nvPicPr>
          <p:cNvPr id="47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281713"/>
            <a:ext cx="133596" cy="139324"/>
          </a:xfrm>
          <a:prstGeom prst="rect">
            <a:avLst/>
          </a:prstGeom>
          <a:noFill/>
        </p:spPr>
      </p:pic>
      <p:pic>
        <p:nvPicPr>
          <p:cNvPr id="48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413131"/>
            <a:ext cx="133596" cy="139324"/>
          </a:xfrm>
          <a:prstGeom prst="rect">
            <a:avLst/>
          </a:prstGeom>
          <a:noFill/>
        </p:spPr>
      </p:pic>
      <p:pic>
        <p:nvPicPr>
          <p:cNvPr id="49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544550"/>
            <a:ext cx="133596" cy="139324"/>
          </a:xfrm>
          <a:prstGeom prst="rect">
            <a:avLst/>
          </a:prstGeom>
          <a:noFill/>
        </p:spPr>
      </p:pic>
      <p:pic>
        <p:nvPicPr>
          <p:cNvPr id="50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675968"/>
            <a:ext cx="133596" cy="139324"/>
          </a:xfrm>
          <a:prstGeom prst="rect">
            <a:avLst/>
          </a:prstGeom>
          <a:noFill/>
        </p:spPr>
      </p:pic>
      <p:pic>
        <p:nvPicPr>
          <p:cNvPr id="51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807386"/>
            <a:ext cx="133596" cy="139324"/>
          </a:xfrm>
          <a:prstGeom prst="rect">
            <a:avLst/>
          </a:prstGeom>
          <a:noFill/>
        </p:spPr>
      </p:pic>
      <p:pic>
        <p:nvPicPr>
          <p:cNvPr id="52" name="Picture 2" descr="C:\Users\21246\Desktop\20160106_0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1367" y="4938805"/>
            <a:ext cx="133596" cy="139324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12976"/>
            <a:ext cx="325836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오른쪽 화살표 56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66" name="타원 65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95536" y="2670011"/>
            <a:ext cx="558037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 구축을 위한 프로젝트 준비 및 각종 보고서 작성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114862" y="2135237"/>
            <a:ext cx="1215397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프로젝트 </a:t>
            </a:r>
            <a:r>
              <a:rPr lang="ko-KR" altLang="en-US" sz="1400" spc="-100" dirty="0" smtClean="0"/>
              <a:t>발주</a:t>
            </a:r>
            <a:endParaRPr lang="ko-KR" altLang="en-US" sz="1400" spc="-100" dirty="0" smtClean="0"/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215310" y="2132856"/>
            <a:ext cx="724842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77" grpId="0"/>
      <p:bldP spid="7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30710-BA2E-43F2-86A1-79BCA04F7FB2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012160" y="1700808"/>
            <a:ext cx="2160240" cy="0"/>
          </a:xfrm>
          <a:prstGeom prst="straightConnector1">
            <a:avLst/>
          </a:prstGeom>
          <a:ln w="5715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12160" y="1710421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IT</a:t>
            </a:r>
            <a:r>
              <a:rPr lang="ko-KR" altLang="en-US" sz="1600" b="1" spc="-100" dirty="0" smtClean="0"/>
              <a:t>인프라본부 인프라기획부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96719" y="2135237"/>
            <a:ext cx="230704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ko-KR" altLang="en-US" sz="1400" spc="-100" dirty="0" smtClean="0"/>
              <a:t>웹 통합 시스템 구축 프로젝트</a:t>
            </a:r>
          </a:p>
        </p:txBody>
      </p:sp>
      <p:pic>
        <p:nvPicPr>
          <p:cNvPr id="3074" name="Picture 2" descr="C:\Users\21246\Desktop\20160106_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212976"/>
            <a:ext cx="3672408" cy="308653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140968"/>
            <a:ext cx="5112568" cy="316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오른쪽 화살표 38"/>
          <p:cNvSpPr/>
          <p:nvPr/>
        </p:nvSpPr>
        <p:spPr>
          <a:xfrm>
            <a:off x="395537" y="836712"/>
            <a:ext cx="8424936" cy="504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606207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3978579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350951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723323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11560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2012</a:t>
            </a:r>
            <a:endParaRPr lang="ko-KR" altLang="en-US" sz="1600" b="1" spc="-1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238587" y="1268760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2013</a:t>
            </a:r>
            <a:endParaRPr lang="ko-KR" altLang="en-US" sz="1600" b="1" spc="-100" dirty="0" smtClean="0"/>
          </a:p>
        </p:txBody>
      </p:sp>
      <p:sp>
        <p:nvSpPr>
          <p:cNvPr id="46" name="TextBox 45"/>
          <p:cNvSpPr txBox="1"/>
          <p:nvPr/>
        </p:nvSpPr>
        <p:spPr>
          <a:xfrm>
            <a:off x="3865614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2014</a:t>
            </a:r>
            <a:endParaRPr lang="ko-KR" altLang="en-US" sz="1600" b="1" spc="-1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5497450" y="126876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2015</a:t>
            </a:r>
            <a:endParaRPr lang="ko-KR" altLang="en-US" sz="1600" b="1" spc="-100" dirty="0" smtClean="0"/>
          </a:p>
        </p:txBody>
      </p:sp>
      <p:sp>
        <p:nvSpPr>
          <p:cNvPr id="48" name="타원 47"/>
          <p:cNvSpPr/>
          <p:nvPr/>
        </p:nvSpPr>
        <p:spPr>
          <a:xfrm>
            <a:off x="7233836" y="882948"/>
            <a:ext cx="411584" cy="411584"/>
          </a:xfrm>
          <a:prstGeom prst="ellipse">
            <a:avLst/>
          </a:prstGeom>
          <a:solidFill>
            <a:srgbClr val="FFC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119669" y="126876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r>
              <a:rPr lang="en-US" altLang="ko-KR" sz="1600" b="1" spc="-100" dirty="0" smtClean="0"/>
              <a:t>2016</a:t>
            </a:r>
            <a:endParaRPr lang="ko-KR" altLang="en-US" sz="1600" b="1" spc="-100" dirty="0" smtClean="0"/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5220072" y="1700808"/>
            <a:ext cx="72008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1979712" y="1700808"/>
            <a:ext cx="3168352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51520" y="1700808"/>
            <a:ext cx="1656184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6012160" y="2132856"/>
            <a:ext cx="864096" cy="0"/>
          </a:xfrm>
          <a:prstGeom prst="straightConnector1">
            <a:avLst/>
          </a:prstGeom>
          <a:ln w="28575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5536" y="2670011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morning" dir="t"/>
            </a:scene3d>
            <a:sp3d extrusionH="6350" prstMaterial="matte">
              <a:bevelT h="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웹 통합 시스템 인프라 구축 및 웹 서비스 신규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1600" b="1" spc="-100" dirty="0" smtClean="0">
                <a:solidFill>
                  <a:schemeClr val="bg1">
                    <a:lumMod val="50000"/>
                  </a:schemeClr>
                </a:solidFill>
              </a:rPr>
              <a:t>재개발</a:t>
            </a:r>
            <a:r>
              <a:rPr lang="en-US" altLang="ko-KR" sz="1600" b="1" spc="-100" dirty="0" smtClean="0">
                <a:solidFill>
                  <a:schemeClr val="bg1">
                    <a:lumMod val="50000"/>
                  </a:schemeClr>
                </a:solidFill>
              </a:rPr>
              <a:t>”</a:t>
            </a:r>
            <a:endParaRPr lang="ko-KR" altLang="en-US" sz="1600" b="1" spc="-1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60" grpId="0"/>
    </p:bldLst>
  </p:timing>
</p:sld>
</file>

<file path=ppt/theme/theme1.xml><?xml version="1.0" encoding="utf-8"?>
<a:theme xmlns:a="http://schemas.openxmlformats.org/drawingml/2006/main" name="2_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도시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1136</Words>
  <Application>Microsoft Office PowerPoint</Application>
  <PresentationFormat>화면 슬라이드 쇼(4:3)</PresentationFormat>
  <Paragraphs>344</Paragraphs>
  <Slides>28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2_Office 테마</vt:lpstr>
      <vt:lpstr>당신을 최고의 코스콤인으로 성장시킬 매혹적인 인생 전략</vt:lpstr>
      <vt:lpstr>환영인사</vt:lpstr>
      <vt:lpstr>발표자</vt:lpstr>
      <vt:lpstr>주제</vt:lpstr>
      <vt:lpstr>성장기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깨달음</vt:lpstr>
      <vt:lpstr>슬라이드 13</vt:lpstr>
      <vt:lpstr>선택</vt:lpstr>
      <vt:lpstr>고민</vt:lpstr>
      <vt:lpstr>슬라이드 16</vt:lpstr>
      <vt:lpstr>죄수의 딜레마</vt:lpstr>
      <vt:lpstr>우월전략</vt:lpstr>
      <vt:lpstr>개별 주체 vs. 공동체</vt:lpstr>
      <vt:lpstr>죄수의 딜레마 게임</vt:lpstr>
      <vt:lpstr>반복되는 죄수의 딜레마</vt:lpstr>
      <vt:lpstr>정답 공개</vt:lpstr>
      <vt:lpstr>Tit-for-tat의 특징</vt:lpstr>
      <vt:lpstr>또 다른 전략들</vt:lpstr>
      <vt:lpstr>Quiz (객관식)</vt:lpstr>
      <vt:lpstr>진짜 Quiz (객관식)</vt:lpstr>
      <vt:lpstr>에필로그</vt:lpstr>
      <vt:lpstr>슬라이드 28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안지원</cp:lastModifiedBy>
  <cp:revision>127</cp:revision>
  <dcterms:created xsi:type="dcterms:W3CDTF">2006-10-05T04:04:58Z</dcterms:created>
  <dcterms:modified xsi:type="dcterms:W3CDTF">2016-01-07T16:23:45Z</dcterms:modified>
</cp:coreProperties>
</file>